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92" r:id="rId6"/>
    <p:sldId id="258" r:id="rId7"/>
    <p:sldId id="261" r:id="rId8"/>
    <p:sldId id="325" r:id="rId9"/>
    <p:sldId id="326" r:id="rId10"/>
    <p:sldId id="327" r:id="rId11"/>
    <p:sldId id="330" r:id="rId12"/>
    <p:sldId id="331" r:id="rId13"/>
    <p:sldId id="294" r:id="rId14"/>
    <p:sldId id="328" r:id="rId15"/>
    <p:sldId id="316" r:id="rId16"/>
    <p:sldId id="324" r:id="rId17"/>
    <p:sldId id="329" r:id="rId18"/>
    <p:sldId id="317" r:id="rId19"/>
    <p:sldId id="275" r:id="rId20"/>
    <p:sldId id="318" r:id="rId21"/>
    <p:sldId id="31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7" autoAdjust="0"/>
    <p:restoredTop sz="93969" autoAdjust="0"/>
  </p:normalViewPr>
  <p:slideViewPr>
    <p:cSldViewPr snapToGrid="0">
      <p:cViewPr varScale="1">
        <p:scale>
          <a:sx n="65" d="100"/>
          <a:sy n="65" d="100"/>
        </p:scale>
        <p:origin x="324" y="66"/>
      </p:cViewPr>
      <p:guideLst/>
    </p:cSldViewPr>
  </p:slideViewPr>
  <p:outlineViewPr>
    <p:cViewPr>
      <p:scale>
        <a:sx n="33" d="100"/>
        <a:sy n="33" d="100"/>
      </p:scale>
      <p:origin x="0" y="-11160"/>
    </p:cViewPr>
  </p:outlineViewPr>
  <p:notesTextViewPr>
    <p:cViewPr>
      <p:scale>
        <a:sx n="1" d="1"/>
        <a:sy n="1" d="1"/>
      </p:scale>
      <p:origin x="0" y="0"/>
    </p:cViewPr>
  </p:notesText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nka Veer" userId="b171ca01-8f14-458d-9320-291feb6c117b" providerId="ADAL" clId="{8A2F2508-A250-44EF-841C-494E7E6F865F}"/>
    <pc:docChg chg="modSld">
      <pc:chgData name="Priyanka Veer" userId="b171ca01-8f14-458d-9320-291feb6c117b" providerId="ADAL" clId="{8A2F2508-A250-44EF-841C-494E7E6F865F}" dt="2026-03-13T16:28:45.970" v="2" actId="33935"/>
      <pc:docMkLst>
        <pc:docMk/>
      </pc:docMkLst>
      <pc:sldChg chg="modSp mod">
        <pc:chgData name="Priyanka Veer" userId="b171ca01-8f14-458d-9320-291feb6c117b" providerId="ADAL" clId="{8A2F2508-A250-44EF-841C-494E7E6F865F}" dt="2026-03-13T16:28:45.970" v="2" actId="33935"/>
        <pc:sldMkLst>
          <pc:docMk/>
          <pc:sldMk cId="1317715825" sldId="318"/>
        </pc:sldMkLst>
        <pc:spChg chg="mod modVis">
          <ac:chgData name="Priyanka Veer" userId="b171ca01-8f14-458d-9320-291feb6c117b" providerId="ADAL" clId="{8A2F2508-A250-44EF-841C-494E7E6F865F}" dt="2026-03-13T16:28:44.547" v="1" actId="14429"/>
          <ac:spMkLst>
            <pc:docMk/>
            <pc:sldMk cId="1317715825" sldId="318"/>
            <ac:spMk id="8" creationId="{09830B90-DE4E-E3ED-5BEC-165D4F05B711}"/>
          </ac:spMkLst>
        </pc:spChg>
        <pc:spChg chg="mod modVis">
          <ac:chgData name="Priyanka Veer" userId="b171ca01-8f14-458d-9320-291feb6c117b" providerId="ADAL" clId="{8A2F2508-A250-44EF-841C-494E7E6F865F}" dt="2026-03-13T16:28:45.970" v="2" actId="33935"/>
          <ac:spMkLst>
            <pc:docMk/>
            <pc:sldMk cId="1317715825" sldId="318"/>
            <ac:spMk id="14" creationId="{BC5CF608-5378-3292-A2FB-69BA853591EB}"/>
          </ac:spMkLst>
        </pc:spChg>
        <pc:picChg chg="mod modVis">
          <ac:chgData name="Priyanka Veer" userId="b171ca01-8f14-458d-9320-291feb6c117b" providerId="ADAL" clId="{8A2F2508-A250-44EF-841C-494E7E6F865F}" dt="2026-03-13T16:28:45.970" v="2" actId="33935"/>
          <ac:picMkLst>
            <pc:docMk/>
            <pc:sldMk cId="1317715825" sldId="318"/>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06851B-C805-4111-ABF6-7C9A3870E30C}" type="datetimeFigureOut">
              <a:rPr lang="en-US" smtClean="0"/>
              <a:t>3/13/2026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D9B845-2407-413C-B360-45BDFFFB2420}" type="slidenum">
              <a:rPr lang="en-US" smtClean="0"/>
              <a:t>‹#›</a:t>
            </a:fld>
            <a:endParaRPr lang="en-US"/>
          </a:p>
        </p:txBody>
      </p:sp>
    </p:spTree>
    <p:extLst>
      <p:ext uri="{BB962C8B-B14F-4D97-AF65-F5344CB8AC3E}">
        <p14:creationId xmlns:p14="http://schemas.microsoft.com/office/powerpoint/2010/main" val="17130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F44A30-41C9-4ED5-9392-54F5F82621F4}" type="datetimeFigureOut">
              <a:rPr lang="en-US" smtClean="0"/>
              <a:t>3/13/2026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395E46-CE43-4701-BB4C-6265FE6CB37E}" type="slidenum">
              <a:rPr lang="en-US" smtClean="0"/>
              <a:t>‹#›</a:t>
            </a:fld>
            <a:endParaRPr lang="en-US"/>
          </a:p>
        </p:txBody>
      </p:sp>
    </p:spTree>
    <p:extLst>
      <p:ext uri="{BB962C8B-B14F-4D97-AF65-F5344CB8AC3E}">
        <p14:creationId xmlns:p14="http://schemas.microsoft.com/office/powerpoint/2010/main" val="100121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a:t>
            </a:fld>
            <a:endParaRPr lang="en-US"/>
          </a:p>
        </p:txBody>
      </p:sp>
    </p:spTree>
    <p:extLst>
      <p:ext uri="{BB962C8B-B14F-4D97-AF65-F5344CB8AC3E}">
        <p14:creationId xmlns:p14="http://schemas.microsoft.com/office/powerpoint/2010/main" val="342222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12</a:t>
            </a:fld>
            <a:endParaRPr lang="en-US"/>
          </a:p>
        </p:txBody>
      </p:sp>
    </p:spTree>
    <p:extLst>
      <p:ext uri="{BB962C8B-B14F-4D97-AF65-F5344CB8AC3E}">
        <p14:creationId xmlns:p14="http://schemas.microsoft.com/office/powerpoint/2010/main" val="319821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13</a:t>
            </a:fld>
            <a:endParaRPr lang="en-US"/>
          </a:p>
        </p:txBody>
      </p:sp>
    </p:spTree>
    <p:extLst>
      <p:ext uri="{BB962C8B-B14F-4D97-AF65-F5344CB8AC3E}">
        <p14:creationId xmlns:p14="http://schemas.microsoft.com/office/powerpoint/2010/main" val="340555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14</a:t>
            </a:fld>
            <a:endParaRPr lang="en-US"/>
          </a:p>
        </p:txBody>
      </p:sp>
    </p:spTree>
    <p:extLst>
      <p:ext uri="{BB962C8B-B14F-4D97-AF65-F5344CB8AC3E}">
        <p14:creationId xmlns:p14="http://schemas.microsoft.com/office/powerpoint/2010/main" val="42858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15</a:t>
            </a:fld>
            <a:endParaRPr lang="en-US"/>
          </a:p>
        </p:txBody>
      </p:sp>
    </p:spTree>
    <p:extLst>
      <p:ext uri="{BB962C8B-B14F-4D97-AF65-F5344CB8AC3E}">
        <p14:creationId xmlns:p14="http://schemas.microsoft.com/office/powerpoint/2010/main" val="366218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16</a:t>
            </a:fld>
            <a:endParaRPr lang="en-US"/>
          </a:p>
        </p:txBody>
      </p:sp>
    </p:spTree>
    <p:extLst>
      <p:ext uri="{BB962C8B-B14F-4D97-AF65-F5344CB8AC3E}">
        <p14:creationId xmlns:p14="http://schemas.microsoft.com/office/powerpoint/2010/main" val="277104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17</a:t>
            </a:fld>
            <a:endParaRPr lang="en-US"/>
          </a:p>
        </p:txBody>
      </p:sp>
    </p:spTree>
    <p:extLst>
      <p:ext uri="{BB962C8B-B14F-4D97-AF65-F5344CB8AC3E}">
        <p14:creationId xmlns:p14="http://schemas.microsoft.com/office/powerpoint/2010/main" val="418867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18</a:t>
            </a:fld>
            <a:endParaRPr lang="en-US"/>
          </a:p>
        </p:txBody>
      </p:sp>
    </p:spTree>
    <p:extLst>
      <p:ext uri="{BB962C8B-B14F-4D97-AF65-F5344CB8AC3E}">
        <p14:creationId xmlns:p14="http://schemas.microsoft.com/office/powerpoint/2010/main" val="117470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2</a:t>
            </a:fld>
            <a:endParaRPr lang="en-US"/>
          </a:p>
        </p:txBody>
      </p:sp>
    </p:spTree>
    <p:extLst>
      <p:ext uri="{BB962C8B-B14F-4D97-AF65-F5344CB8AC3E}">
        <p14:creationId xmlns:p14="http://schemas.microsoft.com/office/powerpoint/2010/main" val="82263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3</a:t>
            </a:fld>
            <a:endParaRPr lang="en-US"/>
          </a:p>
        </p:txBody>
      </p:sp>
    </p:spTree>
    <p:extLst>
      <p:ext uri="{BB962C8B-B14F-4D97-AF65-F5344CB8AC3E}">
        <p14:creationId xmlns:p14="http://schemas.microsoft.com/office/powerpoint/2010/main" val="220467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4</a:t>
            </a:fld>
            <a:endParaRPr lang="en-US"/>
          </a:p>
        </p:txBody>
      </p:sp>
    </p:spTree>
    <p:extLst>
      <p:ext uri="{BB962C8B-B14F-4D97-AF65-F5344CB8AC3E}">
        <p14:creationId xmlns:p14="http://schemas.microsoft.com/office/powerpoint/2010/main" val="232385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5</a:t>
            </a:fld>
            <a:endParaRPr lang="en-US"/>
          </a:p>
        </p:txBody>
      </p:sp>
    </p:spTree>
    <p:extLst>
      <p:ext uri="{BB962C8B-B14F-4D97-AF65-F5344CB8AC3E}">
        <p14:creationId xmlns:p14="http://schemas.microsoft.com/office/powerpoint/2010/main" val="8398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6</a:t>
            </a:fld>
            <a:endParaRPr lang="en-US"/>
          </a:p>
        </p:txBody>
      </p:sp>
    </p:spTree>
    <p:extLst>
      <p:ext uri="{BB962C8B-B14F-4D97-AF65-F5344CB8AC3E}">
        <p14:creationId xmlns:p14="http://schemas.microsoft.com/office/powerpoint/2010/main" val="91811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7</a:t>
            </a:fld>
            <a:endParaRPr lang="en-US"/>
          </a:p>
        </p:txBody>
      </p:sp>
    </p:spTree>
    <p:extLst>
      <p:ext uri="{BB962C8B-B14F-4D97-AF65-F5344CB8AC3E}">
        <p14:creationId xmlns:p14="http://schemas.microsoft.com/office/powerpoint/2010/main" val="203501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10</a:t>
            </a:fld>
            <a:endParaRPr lang="en-US"/>
          </a:p>
        </p:txBody>
      </p:sp>
    </p:spTree>
    <p:extLst>
      <p:ext uri="{BB962C8B-B14F-4D97-AF65-F5344CB8AC3E}">
        <p14:creationId xmlns:p14="http://schemas.microsoft.com/office/powerpoint/2010/main" val="277318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11</a:t>
            </a:fld>
            <a:endParaRPr lang="en-US"/>
          </a:p>
        </p:txBody>
      </p:sp>
    </p:spTree>
    <p:extLst>
      <p:ext uri="{BB962C8B-B14F-4D97-AF65-F5344CB8AC3E}">
        <p14:creationId xmlns:p14="http://schemas.microsoft.com/office/powerpoint/2010/main" val="268491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
        <p:nvSpPr>
          <p:cNvPr id="8" name="Content Placeholder 7">
            <a:extLst>
              <a:ext uri="{FF2B5EF4-FFF2-40B4-BE49-F238E27FC236}">
                <a16:creationId xmlns:a16="http://schemas.microsoft.com/office/drawing/2014/main" id="{33F178ED-D0AE-ED29-2C31-6B0EEC19BDC1}"/>
              </a:ext>
            </a:extLst>
          </p:cNvPr>
          <p:cNvSpPr>
            <a:spLocks noGrp="1"/>
          </p:cNvSpPr>
          <p:nvPr>
            <p:ph sz="quarter" idx="13"/>
          </p:nvPr>
        </p:nvSpPr>
        <p:spPr>
          <a:xfrm>
            <a:off x="1524000" y="5461000"/>
            <a:ext cx="9144000" cy="365125"/>
          </a:xfrm>
        </p:spPr>
        <p:txBody>
          <a:bodyPr/>
          <a:lstStyle>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398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112444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155486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290919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41978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1325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34AF491-40D0-4B07-ABE1-2519EF2DD720}" type="slidenum">
              <a:rPr lang="en-US" smtClean="0"/>
              <a:t>‹#›</a:t>
            </a:fld>
            <a:endParaRPr lang="en-US" dirty="0"/>
          </a:p>
        </p:txBody>
      </p:sp>
      <p:sp>
        <p:nvSpPr>
          <p:cNvPr id="7" name="Content Placeholder 2">
            <a:extLst>
              <a:ext uri="{FF2B5EF4-FFF2-40B4-BE49-F238E27FC236}">
                <a16:creationId xmlns:a16="http://schemas.microsoft.com/office/drawing/2014/main" id="{EEF923DF-48F9-8E56-4A63-B90504549AD8}"/>
              </a:ext>
            </a:extLst>
          </p:cNvPr>
          <p:cNvSpPr>
            <a:spLocks noGrp="1"/>
          </p:cNvSpPr>
          <p:nvPr>
            <p:ph idx="13"/>
          </p:nvPr>
        </p:nvSpPr>
        <p:spPr>
          <a:xfrm>
            <a:off x="838200" y="3429000"/>
            <a:ext cx="10515600" cy="1325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815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44649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414490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208979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9639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84CBD-0810-FD52-77FA-6F9FE7EAF230}"/>
              </a:ext>
            </a:extLst>
          </p:cNvPr>
          <p:cNvSpPr>
            <a:spLocks noGrp="1"/>
          </p:cNvSpPr>
          <p:nvPr>
            <p:ph type="title"/>
          </p:nvPr>
        </p:nvSpPr>
        <p:spPr/>
        <p:txBody>
          <a:bodyPr/>
          <a:lstStyle/>
          <a:p>
            <a:r>
              <a:rPr lang="en-US"/>
              <a:t>Click to edit Master title style</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34AF491-40D0-4B07-ABE1-2519EF2DD720}" type="slidenum">
              <a:rPr lang="en-US" smtClean="0"/>
              <a:t>‹#›</a:t>
            </a:fld>
            <a:endParaRPr lang="en-US" dirty="0"/>
          </a:p>
        </p:txBody>
      </p:sp>
      <p:sp>
        <p:nvSpPr>
          <p:cNvPr id="7" name="Content Placeholder 6">
            <a:extLst>
              <a:ext uri="{FF2B5EF4-FFF2-40B4-BE49-F238E27FC236}">
                <a16:creationId xmlns:a16="http://schemas.microsoft.com/office/drawing/2014/main" id="{F03713E6-BAE6-98C2-88A3-EF7C8F063509}"/>
              </a:ext>
            </a:extLst>
          </p:cNvPr>
          <p:cNvSpPr>
            <a:spLocks noGrp="1"/>
          </p:cNvSpPr>
          <p:nvPr>
            <p:ph sz="quarter" idx="13"/>
          </p:nvPr>
        </p:nvSpPr>
        <p:spPr>
          <a:xfrm>
            <a:off x="838200" y="1952625"/>
            <a:ext cx="5760308" cy="132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97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44FCC9-D31C-4D6F-8E8B-5A86208F3510}" type="datetimeFigureOut">
              <a:rPr lang="en-US" smtClean="0"/>
              <a:t>3/13/2026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359519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4FCC9-D31C-4D6F-8E8B-5A86208F3510}" type="datetimeFigureOut">
              <a:rPr lang="en-US" smtClean="0"/>
              <a:t>3/13/2026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AF491-40D0-4B07-ABE1-2519EF2DD720}" type="slidenum">
              <a:rPr lang="en-US" smtClean="0"/>
              <a:t>‹#›</a:t>
            </a:fld>
            <a:endParaRPr lang="en-US" dirty="0"/>
          </a:p>
        </p:txBody>
      </p:sp>
    </p:spTree>
    <p:extLst>
      <p:ext uri="{BB962C8B-B14F-4D97-AF65-F5344CB8AC3E}">
        <p14:creationId xmlns:p14="http://schemas.microsoft.com/office/powerpoint/2010/main" val="347928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a.la.gov/doa/ocd-lga/"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get.adobe.com/reader/" TargetMode="External"/><Relationship Id="rId4" Type="http://schemas.openxmlformats.org/officeDocument/2006/relationships/hyperlink" Target="https://www.doa.la.gov/doa/osr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traci.watts@la.gov" TargetMode="External"/><Relationship Id="rId7" Type="http://schemas.openxmlformats.org/officeDocument/2006/relationships/hyperlink" Target="mailto:denease.mcgee2@l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janelle.dickey@la.gov" TargetMode="External"/><Relationship Id="rId5" Type="http://schemas.openxmlformats.org/officeDocument/2006/relationships/hyperlink" Target="mailto:kayla.cole@la.gov" TargetMode="External"/><Relationship Id="rId4" Type="http://schemas.openxmlformats.org/officeDocument/2006/relationships/hyperlink" Target="mailto:heather.paul@l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denease.mcgee2@la.gov" TargetMode="External"/><Relationship Id="rId2" Type="http://schemas.openxmlformats.org/officeDocument/2006/relationships/hyperlink" Target="mailto:kayla.cole@la.gov" TargetMode="External"/><Relationship Id="rId1" Type="http://schemas.openxmlformats.org/officeDocument/2006/relationships/slideLayout" Target="../slideLayouts/slideLayout5.xml"/><Relationship Id="rId4" Type="http://schemas.openxmlformats.org/officeDocument/2006/relationships/hyperlink" Target="mailto:janelle.dickey@la.gov"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janelle.dickey@la.gov"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43" y="193965"/>
            <a:ext cx="8234384" cy="1533236"/>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CDBG Program </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Request for Payment Process</a:t>
            </a:r>
          </a:p>
        </p:txBody>
      </p:sp>
      <p:sp>
        <p:nvSpPr>
          <p:cNvPr id="16" name="Content Placeholder 15">
            <a:extLst>
              <a:ext uri="{FF2B5EF4-FFF2-40B4-BE49-F238E27FC236}">
                <a16:creationId xmlns:a16="http://schemas.microsoft.com/office/drawing/2014/main" id="{2065BFCE-7160-A6D0-781B-E39A4E6E6D4C}"/>
              </a:ext>
            </a:extLst>
          </p:cNvPr>
          <p:cNvSpPr>
            <a:spLocks noGrp="1"/>
          </p:cNvSpPr>
          <p:nvPr>
            <p:ph sz="quarter" idx="13"/>
          </p:nvPr>
        </p:nvSpPr>
        <p:spPr>
          <a:xfrm>
            <a:off x="1524241" y="1939637"/>
            <a:ext cx="9144000" cy="1109332"/>
          </a:xfrm>
        </p:spPr>
        <p:txBody>
          <a:bodyPr>
            <a:normAutofit/>
          </a:bodyPr>
          <a:lstStyle/>
          <a:p>
            <a:pPr marL="0" lvl="0" indent="0" algn="ctr">
              <a:buNone/>
            </a:pPr>
            <a:r>
              <a:rPr lang="en-US" sz="2400" dirty="0">
                <a:solidFill>
                  <a:prstClr val="black"/>
                </a:solidFill>
                <a:latin typeface="Times New Roman" panose="02020603050405020304" pitchFamily="18" charset="0"/>
                <a:cs typeface="Times New Roman" panose="02020603050405020304" pitchFamily="18" charset="0"/>
              </a:rPr>
              <a:t>Division of Administration</a:t>
            </a:r>
          </a:p>
          <a:p>
            <a:pPr marL="0" lvl="0" indent="0" algn="ctr">
              <a:buNone/>
            </a:pPr>
            <a:r>
              <a:rPr lang="en-US" sz="2400" dirty="0">
                <a:solidFill>
                  <a:prstClr val="black"/>
                </a:solidFill>
                <a:latin typeface="Times New Roman" panose="02020603050405020304" pitchFamily="18" charset="0"/>
                <a:cs typeface="Times New Roman" panose="02020603050405020304" pitchFamily="18" charset="0"/>
              </a:rPr>
              <a:t>Office of Community Development – Local Government Assistance</a:t>
            </a:r>
          </a:p>
        </p:txBody>
      </p:sp>
      <p:pic>
        <p:nvPicPr>
          <p:cNvPr id="6" name="Picture 5" descr="Water tower with a smiling face painted on the tank."/>
          <p:cNvPicPr>
            <a:picLocks noChangeAspect="1"/>
          </p:cNvPicPr>
          <p:nvPr/>
        </p:nvPicPr>
        <p:blipFill>
          <a:blip r:embed="rId3"/>
          <a:stretch>
            <a:fillRect/>
          </a:stretch>
        </p:blipFill>
        <p:spPr>
          <a:xfrm>
            <a:off x="4890304" y="3078465"/>
            <a:ext cx="2297575" cy="3574006"/>
          </a:xfrm>
          <a:prstGeom prst="rect">
            <a:avLst/>
          </a:prstGeom>
        </p:spPr>
      </p:pic>
    </p:spTree>
    <p:extLst>
      <p:ext uri="{BB962C8B-B14F-4D97-AF65-F5344CB8AC3E}">
        <p14:creationId xmlns:p14="http://schemas.microsoft.com/office/powerpoint/2010/main" val="73548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41" y="482778"/>
            <a:ext cx="11144816" cy="1202046"/>
          </a:xfrm>
        </p:spPr>
        <p:txBody>
          <a:bodyPr>
            <a:noAutofit/>
          </a:bodyPr>
          <a:lstStyle/>
          <a:p>
            <a:pPr algn="ctr"/>
            <a:r>
              <a:rPr lang="en-US" dirty="0">
                <a:solidFill>
                  <a:srgbClr val="002060"/>
                </a:solidFill>
                <a:latin typeface="Times New Roman" panose="02020603050405020304" pitchFamily="18" charset="0"/>
                <a:cs typeface="Times New Roman" panose="02020603050405020304" pitchFamily="18" charset="0"/>
              </a:rPr>
              <a:t>ADDITIONAL PROGRAM REQUIREMENTS (1 of 2)</a:t>
            </a:r>
          </a:p>
        </p:txBody>
      </p:sp>
      <p:sp>
        <p:nvSpPr>
          <p:cNvPr id="3" name="Content Placeholder 2"/>
          <p:cNvSpPr>
            <a:spLocks noGrp="1"/>
          </p:cNvSpPr>
          <p:nvPr>
            <p:ph sz="half" idx="1"/>
          </p:nvPr>
        </p:nvSpPr>
        <p:spPr>
          <a:xfrm>
            <a:off x="259307" y="1620571"/>
            <a:ext cx="8299477" cy="2642248"/>
          </a:xfrm>
        </p:spPr>
        <p:txBody>
          <a:bodyPr>
            <a:normAutofit/>
          </a:bodyPr>
          <a:lstStyle/>
          <a:p>
            <a:r>
              <a:rPr lang="en-US" dirty="0">
                <a:latin typeface="Times New Roman" panose="02020603050405020304" pitchFamily="18" charset="0"/>
                <a:cs typeface="Times New Roman" panose="02020603050405020304" pitchFamily="18" charset="0"/>
              </a:rPr>
              <a:t>All grantees must have UEI number actively registered in </a:t>
            </a:r>
            <a:r>
              <a:rPr lang="en-US" dirty="0">
                <a:latin typeface="Times New Roman" panose="02020603050405020304" pitchFamily="18" charset="0"/>
                <a:cs typeface="Times New Roman" panose="02020603050405020304" pitchFamily="18" charset="0"/>
                <a:hlinkClick r:id="rId3"/>
              </a:rPr>
              <a:t>www.SAM.gov</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All engineers, consultants, and prime contractors must have UEI number actively registered in </a:t>
            </a:r>
            <a:r>
              <a:rPr lang="en-US" dirty="0">
                <a:latin typeface="Times New Roman" panose="02020603050405020304" pitchFamily="18" charset="0"/>
                <a:cs typeface="Times New Roman" panose="02020603050405020304" pitchFamily="18" charset="0"/>
                <a:hlinkClick r:id="rId3"/>
              </a:rPr>
              <a:t>www.SAM.gov</a:t>
            </a:r>
            <a:r>
              <a:rPr lang="en-US" dirty="0">
                <a:latin typeface="Times New Roman" panose="02020603050405020304" pitchFamily="18" charset="0"/>
                <a:cs typeface="Times New Roman" panose="02020603050405020304" pitchFamily="18" charset="0"/>
              </a:rPr>
              <a:t> .</a:t>
            </a:r>
          </a:p>
        </p:txBody>
      </p:sp>
      <p:pic>
        <p:nvPicPr>
          <p:cNvPr id="6" name="Picture 5" descr="Illustration of a pencil marking check marks in a series of checklist boxes."/>
          <p:cNvPicPr>
            <a:picLocks noChangeAspect="1"/>
          </p:cNvPicPr>
          <p:nvPr/>
        </p:nvPicPr>
        <p:blipFill>
          <a:blip r:embed="rId4"/>
          <a:stretch>
            <a:fillRect/>
          </a:stretch>
        </p:blipFill>
        <p:spPr>
          <a:xfrm>
            <a:off x="8986075" y="2424493"/>
            <a:ext cx="2486025" cy="1838325"/>
          </a:xfrm>
          <a:prstGeom prst="rect">
            <a:avLst/>
          </a:prstGeom>
        </p:spPr>
      </p:pic>
    </p:spTree>
    <p:extLst>
      <p:ext uri="{BB962C8B-B14F-4D97-AF65-F5344CB8AC3E}">
        <p14:creationId xmlns:p14="http://schemas.microsoft.com/office/powerpoint/2010/main" val="408391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10" y="268322"/>
            <a:ext cx="10148935" cy="941631"/>
          </a:xfrm>
        </p:spPr>
        <p:txBody>
          <a:bodyPr>
            <a:normAutofit/>
          </a:bodyPr>
          <a:lstStyle/>
          <a:p>
            <a:pPr algn="ctr"/>
            <a:r>
              <a:rPr lang="en-US" dirty="0">
                <a:solidFill>
                  <a:srgbClr val="002060"/>
                </a:solidFill>
                <a:latin typeface="Times New Roman" panose="02020603050405020304" pitchFamily="18" charset="0"/>
                <a:cs typeface="Times New Roman" panose="02020603050405020304" pitchFamily="18" charset="0"/>
              </a:rPr>
              <a:t>Additional Program Requirements (2 of 2)</a:t>
            </a:r>
          </a:p>
        </p:txBody>
      </p:sp>
      <p:sp>
        <p:nvSpPr>
          <p:cNvPr id="3" name="Content Placeholder 2"/>
          <p:cNvSpPr>
            <a:spLocks noGrp="1"/>
          </p:cNvSpPr>
          <p:nvPr>
            <p:ph sz="half" idx="1"/>
          </p:nvPr>
        </p:nvSpPr>
        <p:spPr>
          <a:xfrm>
            <a:off x="280656" y="1681019"/>
            <a:ext cx="8519311" cy="4321429"/>
          </a:xfrm>
        </p:spPr>
        <p:txBody>
          <a:bodyPr>
            <a:normAutofit fontScale="92500"/>
          </a:bodyPr>
          <a:lstStyle/>
          <a:p>
            <a:r>
              <a:rPr lang="en-US" dirty="0">
                <a:latin typeface="Times New Roman" panose="02020603050405020304" pitchFamily="18" charset="0"/>
                <a:cs typeface="Times New Roman" panose="02020603050405020304" pitchFamily="18" charset="0"/>
              </a:rPr>
              <a:t>Reimbursement of professional service contractors must adhere to the requirements of 2 CFR 200.459 “Professional Service Costs”.</a:t>
            </a:r>
          </a:p>
          <a:p>
            <a:r>
              <a:rPr lang="en-US" dirty="0">
                <a:latin typeface="Times New Roman" panose="02020603050405020304" pitchFamily="18" charset="0"/>
                <a:cs typeface="Times New Roman" panose="02020603050405020304" pitchFamily="18" charset="0"/>
              </a:rPr>
              <a:t>As authorized in the contract between the grantee and the professional service contractor, the vendor must identify the task or description of the service provided, the effort (in hours), the hourly rate of compensation, as well as the nature and amount of expenses, in order to sufficiently describe the work product performed.</a:t>
            </a:r>
          </a:p>
          <a:p>
            <a:r>
              <a:rPr lang="en-US" dirty="0">
                <a:latin typeface="Times New Roman" panose="02020603050405020304" pitchFamily="18" charset="0"/>
                <a:cs typeface="Times New Roman" panose="02020603050405020304" pitchFamily="18" charset="0"/>
              </a:rPr>
              <a:t>Cost plus a percentage of cost and percentage of construction cost methods of contracting must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 used.</a:t>
            </a:r>
          </a:p>
        </p:txBody>
      </p:sp>
      <p:pic>
        <p:nvPicPr>
          <p:cNvPr id="5" name="Picture 4" descr="Illustration of an envelope containing a document labeled “Invoice” with a “Paid” stamp.">
            <a:extLst>
              <a:ext uri="{FF2B5EF4-FFF2-40B4-BE49-F238E27FC236}">
                <a16:creationId xmlns:a16="http://schemas.microsoft.com/office/drawing/2014/main" id="{E9E1B457-2F65-B142-45C7-1FC9D15BE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852" y="1878052"/>
            <a:ext cx="3263492" cy="3707936"/>
          </a:xfrm>
          <a:prstGeom prst="rect">
            <a:avLst/>
          </a:prstGeom>
        </p:spPr>
      </p:pic>
    </p:spTree>
    <p:extLst>
      <p:ext uri="{BB962C8B-B14F-4D97-AF65-F5344CB8AC3E}">
        <p14:creationId xmlns:p14="http://schemas.microsoft.com/office/powerpoint/2010/main" val="93873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72" y="522514"/>
            <a:ext cx="3954578" cy="783772"/>
          </a:xfrm>
        </p:spPr>
        <p:txBody>
          <a:bodyPr>
            <a:normAutofit/>
          </a:bodyPr>
          <a:lstStyle/>
          <a:p>
            <a:r>
              <a:rPr lang="en-US" sz="4400" dirty="0">
                <a:solidFill>
                  <a:srgbClr val="002060"/>
                </a:solidFill>
                <a:latin typeface="Times New Roman" panose="02020603050405020304" pitchFamily="18" charset="0"/>
                <a:cs typeface="Times New Roman" panose="02020603050405020304" pitchFamily="18" charset="0"/>
              </a:rPr>
              <a:t>RESOURCES</a:t>
            </a:r>
          </a:p>
        </p:txBody>
      </p:sp>
      <p:sp>
        <p:nvSpPr>
          <p:cNvPr id="3" name="Content Placeholder 2"/>
          <p:cNvSpPr>
            <a:spLocks noGrp="1"/>
          </p:cNvSpPr>
          <p:nvPr>
            <p:ph type="body" sz="half" idx="2"/>
          </p:nvPr>
        </p:nvSpPr>
        <p:spPr>
          <a:xfrm>
            <a:off x="712671" y="1820090"/>
            <a:ext cx="9536229" cy="4580709"/>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OCD – LGA Website</a:t>
            </a:r>
          </a:p>
          <a:p>
            <a:pPr>
              <a:spcAft>
                <a:spcPts val="4000"/>
              </a:spcAft>
            </a:pPr>
            <a:r>
              <a:rPr lang="en-US" sz="2800" dirty="0">
                <a:latin typeface="Times New Roman" panose="02020603050405020304" pitchFamily="18" charset="0"/>
                <a:cs typeface="Times New Roman" panose="02020603050405020304" pitchFamily="18" charset="0"/>
                <a:hlinkClick r:id="rId3"/>
              </a:rPr>
              <a:t>https://www.doa.la.gov/doa/ocd-lga/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Office of Statewide Reporting and Accounting Policy (OSRAP)</a:t>
            </a:r>
          </a:p>
          <a:p>
            <a:pPr>
              <a:spcAft>
                <a:spcPts val="4000"/>
              </a:spcAft>
            </a:pPr>
            <a:r>
              <a:rPr lang="en-US" sz="2800" dirty="0">
                <a:latin typeface="Times New Roman" panose="02020603050405020304" pitchFamily="18" charset="0"/>
                <a:cs typeface="Times New Roman" panose="02020603050405020304" pitchFamily="18" charset="0"/>
                <a:hlinkClick r:id="rId4"/>
              </a:rPr>
              <a:t>https://www.doa.la.gov/doa/osrap/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Adobe Acrobat Reader - Free</a:t>
            </a:r>
          </a:p>
          <a:p>
            <a:r>
              <a:rPr lang="en-US" sz="2800" dirty="0">
                <a:latin typeface="Times New Roman" panose="02020603050405020304" pitchFamily="18" charset="0"/>
                <a:cs typeface="Times New Roman" panose="02020603050405020304" pitchFamily="18" charset="0"/>
                <a:hlinkClick r:id="rId5"/>
              </a:rPr>
              <a:t>https://get.adobe.com/reader/</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447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69575" y="560039"/>
            <a:ext cx="5452850" cy="935735"/>
          </a:xfrm>
        </p:spPr>
        <p:txBody>
          <a:bodyPr/>
          <a:lstStyle/>
          <a:p>
            <a:pPr algn="ctr"/>
            <a:r>
              <a:rPr lang="en-US" dirty="0">
                <a:solidFill>
                  <a:srgbClr val="002060"/>
                </a:solidFill>
                <a:latin typeface="Times New Roman" panose="02020603050405020304" pitchFamily="18" charset="0"/>
                <a:cs typeface="Times New Roman" panose="02020603050405020304" pitchFamily="18" charset="0"/>
              </a:rPr>
              <a:t>Online Demonstration</a:t>
            </a:r>
          </a:p>
        </p:txBody>
      </p:sp>
      <p:pic>
        <p:nvPicPr>
          <p:cNvPr id="2" name="Picture 1" descr="Illustration of a digital task board with multiple sticky notes, cursors, and UI elements representing task management and collaboration."/>
          <p:cNvPicPr>
            <a:picLocks noChangeAspect="1"/>
          </p:cNvPicPr>
          <p:nvPr/>
        </p:nvPicPr>
        <p:blipFill>
          <a:blip r:embed="rId3"/>
          <a:stretch>
            <a:fillRect/>
          </a:stretch>
        </p:blipFill>
        <p:spPr>
          <a:xfrm>
            <a:off x="2624822" y="1847088"/>
            <a:ext cx="6942356" cy="3900555"/>
          </a:xfrm>
          <a:prstGeom prst="rect">
            <a:avLst/>
          </a:prstGeom>
        </p:spPr>
      </p:pic>
    </p:spTree>
    <p:extLst>
      <p:ext uri="{BB962C8B-B14F-4D97-AF65-F5344CB8AC3E}">
        <p14:creationId xmlns:p14="http://schemas.microsoft.com/office/powerpoint/2010/main" val="294511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77" y="581891"/>
            <a:ext cx="3138016" cy="960582"/>
          </a:xfrm>
        </p:spPr>
        <p:txBody>
          <a:bodyPr>
            <a:normAutofit/>
          </a:bodyPr>
          <a:lstStyle/>
          <a:p>
            <a:pPr algn="ctr"/>
            <a:r>
              <a:rPr lang="en-US" dirty="0">
                <a:solidFill>
                  <a:srgbClr val="002060"/>
                </a:solidFill>
                <a:latin typeface="Times New Roman" panose="02020603050405020304" pitchFamily="18" charset="0"/>
                <a:cs typeface="Times New Roman" panose="02020603050405020304" pitchFamily="18" charset="0"/>
              </a:rPr>
              <a:t>Reminders</a:t>
            </a:r>
          </a:p>
        </p:txBody>
      </p:sp>
      <p:sp>
        <p:nvSpPr>
          <p:cNvPr id="3" name="Content Placeholder 2"/>
          <p:cNvSpPr>
            <a:spLocks noGrp="1"/>
          </p:cNvSpPr>
          <p:nvPr>
            <p:ph sz="half" idx="1"/>
          </p:nvPr>
        </p:nvSpPr>
        <p:spPr>
          <a:xfrm>
            <a:off x="259307" y="1764145"/>
            <a:ext cx="8658356" cy="3830897"/>
          </a:xfrm>
        </p:spPr>
        <p:txBody>
          <a:bodyPr>
            <a:normAutofit lnSpcReduction="10000"/>
          </a:bodyPr>
          <a:lstStyle/>
          <a:p>
            <a:r>
              <a:rPr lang="en-US" dirty="0">
                <a:latin typeface="Times New Roman" panose="02020603050405020304" pitchFamily="18" charset="0"/>
                <a:cs typeface="Times New Roman" panose="02020603050405020304" pitchFamily="18" charset="0"/>
              </a:rPr>
              <a:t>Email your completed RFP to the OCD-LGA.</a:t>
            </a:r>
          </a:p>
          <a:p>
            <a:r>
              <a:rPr lang="en-US" dirty="0">
                <a:latin typeface="Times New Roman" panose="02020603050405020304" pitchFamily="18" charset="0"/>
                <a:cs typeface="Times New Roman" panose="02020603050405020304" pitchFamily="18" charset="0"/>
              </a:rPr>
              <a:t>Make sure you email the documents to Kayla Cole, Denease McGee, Janelle Dickey, and your grant representative.</a:t>
            </a:r>
          </a:p>
          <a:p>
            <a:r>
              <a:rPr lang="en-US" dirty="0">
                <a:latin typeface="Times New Roman" panose="02020603050405020304" pitchFamily="18" charset="0"/>
                <a:cs typeface="Times New Roman" panose="02020603050405020304" pitchFamily="18" charset="0"/>
              </a:rPr>
              <a:t>After July 31, 2024, only the </a:t>
            </a:r>
            <a:r>
              <a:rPr lang="en-US" b="1" dirty="0">
                <a:latin typeface="Times New Roman" panose="02020603050405020304" pitchFamily="18" charset="0"/>
                <a:cs typeface="Times New Roman" panose="02020603050405020304" pitchFamily="18" charset="0"/>
              </a:rPr>
              <a:t>revised</a:t>
            </a:r>
            <a:r>
              <a:rPr lang="en-US" dirty="0">
                <a:latin typeface="Times New Roman" panose="02020603050405020304" pitchFamily="18" charset="0"/>
                <a:cs typeface="Times New Roman" panose="02020603050405020304" pitchFamily="18" charset="0"/>
              </a:rPr>
              <a:t> RFP form will be accepted.</a:t>
            </a:r>
          </a:p>
          <a:p>
            <a:r>
              <a:rPr lang="en-US" dirty="0">
                <a:latin typeface="Times New Roman" panose="02020603050405020304" pitchFamily="18" charset="0"/>
                <a:cs typeface="Times New Roman" panose="02020603050405020304" pitchFamily="18" charset="0"/>
              </a:rPr>
              <a:t>After August 31, 2024, only emailed Requests for Payment will be accepted.</a:t>
            </a:r>
          </a:p>
          <a:p>
            <a:r>
              <a:rPr lang="en-US" dirty="0">
                <a:latin typeface="Times New Roman" panose="02020603050405020304" pitchFamily="18" charset="0"/>
                <a:cs typeface="Times New Roman" panose="02020603050405020304" pitchFamily="18" charset="0"/>
              </a:rPr>
              <a:t>We are here to help!</a:t>
            </a:r>
          </a:p>
        </p:txBody>
      </p:sp>
      <p:pic>
        <p:nvPicPr>
          <p:cNvPr id="5" name="Picture 4" descr="Illustration of a raised hand with a bow tied around the index finger."/>
          <p:cNvPicPr>
            <a:picLocks noChangeAspect="1"/>
          </p:cNvPicPr>
          <p:nvPr/>
        </p:nvPicPr>
        <p:blipFill>
          <a:blip r:embed="rId3"/>
          <a:stretch>
            <a:fillRect/>
          </a:stretch>
        </p:blipFill>
        <p:spPr>
          <a:xfrm>
            <a:off x="9207374" y="2162743"/>
            <a:ext cx="1933903" cy="2817972"/>
          </a:xfrm>
          <a:prstGeom prst="rect">
            <a:avLst/>
          </a:prstGeom>
        </p:spPr>
      </p:pic>
    </p:spTree>
    <p:extLst>
      <p:ext uri="{BB962C8B-B14F-4D97-AF65-F5344CB8AC3E}">
        <p14:creationId xmlns:p14="http://schemas.microsoft.com/office/powerpoint/2010/main" val="79447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1600" y="2077244"/>
            <a:ext cx="3676652" cy="1002535"/>
          </a:xfrm>
        </p:spPr>
        <p:txBody>
          <a:bodyPr>
            <a:noAutofit/>
          </a:bodyPr>
          <a:lstStyle/>
          <a:p>
            <a:r>
              <a:rPr lang="en-US" sz="6000" dirty="0">
                <a:solidFill>
                  <a:srgbClr val="002060"/>
                </a:solidFill>
                <a:latin typeface="Times New Roman" panose="02020603050405020304" pitchFamily="18" charset="0"/>
                <a:cs typeface="Times New Roman" panose="02020603050405020304" pitchFamily="18" charset="0"/>
              </a:rPr>
              <a:t>Questions</a:t>
            </a:r>
          </a:p>
        </p:txBody>
      </p:sp>
      <p:pic>
        <p:nvPicPr>
          <p:cNvPr id="2" name="Picture Placeholder 1" descr="Illustration of a human-like figure scratching head while leaning on a large question mark."/>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542" r="8542"/>
          <a:stretch>
            <a:fillRect/>
          </a:stretch>
        </p:blipFill>
        <p:spPr>
          <a:xfrm>
            <a:off x="236538" y="209550"/>
            <a:ext cx="3097212" cy="3735388"/>
          </a:xfrm>
        </p:spPr>
      </p:pic>
    </p:spTree>
    <p:extLst>
      <p:ext uri="{BB962C8B-B14F-4D97-AF65-F5344CB8AC3E}">
        <p14:creationId xmlns:p14="http://schemas.microsoft.com/office/powerpoint/2010/main" val="340263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516" y="463239"/>
            <a:ext cx="6923675" cy="844368"/>
          </a:xfrm>
        </p:spPr>
        <p:txBody>
          <a:bodyPr/>
          <a:lstStyle/>
          <a:p>
            <a:pPr algn="ctr"/>
            <a:r>
              <a:rPr lang="en-US" dirty="0">
                <a:solidFill>
                  <a:srgbClr val="002060"/>
                </a:solidFill>
                <a:latin typeface="Times New Roman" panose="02020603050405020304" pitchFamily="18" charset="0"/>
                <a:cs typeface="Times New Roman" panose="02020603050405020304" pitchFamily="18" charset="0"/>
              </a:rPr>
              <a:t>Contact Information (1 of 2)</a:t>
            </a:r>
          </a:p>
        </p:txBody>
      </p:sp>
      <p:sp>
        <p:nvSpPr>
          <p:cNvPr id="3" name="Content Placeholder 2"/>
          <p:cNvSpPr>
            <a:spLocks noGrp="1"/>
          </p:cNvSpPr>
          <p:nvPr>
            <p:ph idx="1"/>
          </p:nvPr>
        </p:nvSpPr>
        <p:spPr>
          <a:xfrm>
            <a:off x="544749" y="1405721"/>
            <a:ext cx="11303540" cy="2774394"/>
          </a:xfrm>
        </p:spPr>
        <p:txBody>
          <a:bodyPr>
            <a:normAutofit/>
          </a:bodyPr>
          <a:lstStyle/>
          <a:p>
            <a:r>
              <a:rPr lang="en-US" dirty="0">
                <a:latin typeface="Times New Roman" panose="02020603050405020304" pitchFamily="18" charset="0"/>
                <a:cs typeface="Times New Roman" panose="02020603050405020304" pitchFamily="18" charset="0"/>
              </a:rPr>
              <a:t>OCD – LGA</a:t>
            </a:r>
          </a:p>
          <a:p>
            <a:pPr lvl="1"/>
            <a:r>
              <a:rPr lang="en-US" sz="1800" dirty="0">
                <a:latin typeface="Times New Roman" panose="02020603050405020304" pitchFamily="18" charset="0"/>
                <a:cs typeface="Times New Roman" panose="02020603050405020304" pitchFamily="18" charset="0"/>
              </a:rPr>
              <a:t>Traci Watts, Director</a:t>
            </a:r>
            <a:r>
              <a:rPr lang="en-US" sz="1800" spc="15000" dirty="0">
                <a:latin typeface="Times New Roman" panose="02020603050405020304" pitchFamily="18" charset="0"/>
                <a:cs typeface="Times New Roman" panose="02020603050405020304" pitchFamily="18" charset="0"/>
              </a:rPr>
              <a:t> </a:t>
            </a:r>
            <a:r>
              <a:rPr lang="en-US" sz="1800" dirty="0">
                <a:hlinkClick r:id="rId3"/>
              </a:rPr>
              <a:t>traci.watts@la.gov</a:t>
            </a:r>
            <a:r>
              <a:rPr lang="en-US" sz="1800" spc="14800" dirty="0"/>
              <a:t> </a:t>
            </a:r>
            <a:r>
              <a:rPr lang="en-US" sz="1800" dirty="0">
                <a:latin typeface="Times New Roman" panose="02020603050405020304" pitchFamily="18" charset="0"/>
                <a:cs typeface="Times New Roman" panose="02020603050405020304" pitchFamily="18" charset="0"/>
              </a:rPr>
              <a:t>225-342-0148</a:t>
            </a:r>
          </a:p>
          <a:p>
            <a:pPr lvl="1"/>
            <a:r>
              <a:rPr lang="en-US" sz="1800" dirty="0">
                <a:latin typeface="Times New Roman" panose="02020603050405020304" pitchFamily="18" charset="0"/>
                <a:cs typeface="Times New Roman" panose="02020603050405020304" pitchFamily="18" charset="0"/>
              </a:rPr>
              <a:t>Heather Paul, Assistant Director</a:t>
            </a:r>
            <a:r>
              <a:rPr lang="en-US" sz="1800" spc="7000" dirty="0">
                <a:latin typeface="Times New Roman" panose="02020603050405020304" pitchFamily="18" charset="0"/>
                <a:cs typeface="Times New Roman" panose="02020603050405020304" pitchFamily="18" charset="0"/>
              </a:rPr>
              <a:t> </a:t>
            </a:r>
            <a:r>
              <a:rPr lang="en-US" sz="1800" dirty="0">
                <a:hlinkClick r:id="rId4"/>
              </a:rPr>
              <a:t>heather.paul@la.gov</a:t>
            </a:r>
            <a:r>
              <a:rPr lang="en-US" sz="1800" spc="13100" dirty="0"/>
              <a:t> </a:t>
            </a:r>
            <a:r>
              <a:rPr lang="en-US" sz="1800" dirty="0">
                <a:latin typeface="Times New Roman" panose="02020603050405020304" pitchFamily="18" charset="0"/>
                <a:cs typeface="Times New Roman" panose="02020603050405020304" pitchFamily="18" charset="0"/>
              </a:rPr>
              <a:t>225-342-7418</a:t>
            </a:r>
          </a:p>
          <a:p>
            <a:pPr lvl="1"/>
            <a:r>
              <a:rPr lang="en-US" sz="1800" dirty="0">
                <a:latin typeface="Times New Roman" panose="02020603050405020304" pitchFamily="18" charset="0"/>
                <a:cs typeface="Times New Roman" panose="02020603050405020304" pitchFamily="18" charset="0"/>
              </a:rPr>
              <a:t>Kayla Cole, OCD-LGA staff</a:t>
            </a:r>
            <a:r>
              <a:rPr lang="en-US" sz="1800" spc="9500" dirty="0">
                <a:latin typeface="Times New Roman" panose="02020603050405020304" pitchFamily="18" charset="0"/>
                <a:cs typeface="Times New Roman" panose="02020603050405020304" pitchFamily="18" charset="0"/>
              </a:rPr>
              <a:t> </a:t>
            </a:r>
            <a:r>
              <a:rPr lang="en-US" sz="1800" dirty="0">
                <a:hlinkClick r:id="rId5"/>
              </a:rPr>
              <a:t>kayla.cole@la.gov</a:t>
            </a:r>
            <a:r>
              <a:rPr lang="en-US" sz="1800" spc="15100" dirty="0"/>
              <a:t> </a:t>
            </a:r>
            <a:r>
              <a:rPr lang="en-US" sz="1800" dirty="0">
                <a:latin typeface="Times New Roman" panose="02020603050405020304" pitchFamily="18" charset="0"/>
                <a:cs typeface="Times New Roman" panose="02020603050405020304" pitchFamily="18" charset="0"/>
              </a:rPr>
              <a:t>225-342-7412</a:t>
            </a:r>
          </a:p>
          <a:p>
            <a:pPr lvl="1"/>
            <a:r>
              <a:rPr lang="en-US" sz="1800" dirty="0">
                <a:latin typeface="Times New Roman" panose="02020603050405020304" pitchFamily="18" charset="0"/>
                <a:cs typeface="Times New Roman" panose="02020603050405020304" pitchFamily="18" charset="0"/>
              </a:rPr>
              <a:t>Janelle Dickey, OCD-LGA staff</a:t>
            </a:r>
            <a:r>
              <a:rPr lang="en-US" sz="1800" spc="7000" dirty="0">
                <a:latin typeface="Times New Roman" panose="02020603050405020304" pitchFamily="18" charset="0"/>
                <a:cs typeface="Times New Roman" panose="02020603050405020304" pitchFamily="18" charset="0"/>
              </a:rPr>
              <a:t> </a:t>
            </a:r>
            <a:r>
              <a:rPr lang="en-US" sz="1800" dirty="0">
                <a:hlinkClick r:id="rId6"/>
              </a:rPr>
              <a:t>janelle.dickey@la.gov</a:t>
            </a:r>
            <a:r>
              <a:rPr lang="en-US" sz="1800" spc="12540" dirty="0"/>
              <a:t> </a:t>
            </a:r>
            <a:r>
              <a:rPr lang="en-US" sz="1800" dirty="0">
                <a:latin typeface="Times New Roman" panose="02020603050405020304" pitchFamily="18" charset="0"/>
                <a:cs typeface="Times New Roman" panose="02020603050405020304" pitchFamily="18" charset="0"/>
              </a:rPr>
              <a:t>225-219-7278</a:t>
            </a:r>
          </a:p>
          <a:p>
            <a:pPr lvl="1"/>
            <a:r>
              <a:rPr lang="en-US" sz="1800" dirty="0">
                <a:latin typeface="Times New Roman" panose="02020603050405020304" pitchFamily="18" charset="0"/>
                <a:cs typeface="Times New Roman" panose="02020603050405020304" pitchFamily="18" charset="0"/>
              </a:rPr>
              <a:t>Denease McGee, OCD-LGA staff</a:t>
            </a:r>
            <a:r>
              <a:rPr lang="en-US" sz="1800" spc="5800" dirty="0">
                <a:latin typeface="Times New Roman" panose="02020603050405020304" pitchFamily="18" charset="0"/>
                <a:cs typeface="Times New Roman" panose="02020603050405020304" pitchFamily="18" charset="0"/>
              </a:rPr>
              <a:t> </a:t>
            </a:r>
            <a:r>
              <a:rPr lang="en-US" sz="1800" dirty="0">
                <a:hlinkClick r:id="rId7"/>
              </a:rPr>
              <a:t>denease.mcgee2@la.gov</a:t>
            </a:r>
            <a:r>
              <a:rPr lang="en-US" sz="1800" spc="10000" dirty="0"/>
              <a:t> </a:t>
            </a:r>
            <a:r>
              <a:rPr lang="en-US" sz="1800" dirty="0">
                <a:latin typeface="Times New Roman" panose="02020603050405020304" pitchFamily="18" charset="0"/>
                <a:cs typeface="Times New Roman" panose="02020603050405020304" pitchFamily="18" charset="0"/>
              </a:rPr>
              <a:t>225-342-7530</a:t>
            </a:r>
          </a:p>
        </p:txBody>
      </p:sp>
    </p:spTree>
    <p:extLst>
      <p:ext uri="{BB962C8B-B14F-4D97-AF65-F5344CB8AC3E}">
        <p14:creationId xmlns:p14="http://schemas.microsoft.com/office/powerpoint/2010/main" val="83225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830B90-DE4E-E3ED-5BEC-165D4F05B711}"/>
              </a:ext>
            </a:extLst>
          </p:cNvPr>
          <p:cNvSpPr>
            <a:spLocks noGrp="1"/>
          </p:cNvSpPr>
          <p:nvPr>
            <p:ph type="title"/>
          </p:nvPr>
        </p:nvSpPr>
        <p:spPr>
          <a:xfrm>
            <a:off x="3741813" y="451460"/>
            <a:ext cx="6717632" cy="864136"/>
          </a:xfrm>
        </p:spPr>
        <p:txBody>
          <a:bodyPr/>
          <a:lstStyle/>
          <a:p>
            <a:r>
              <a:rPr kumimoji="0" lang="en-US" sz="4400" b="0" i="0" u="none" strike="noStrike" kern="1200" cap="none" spc="0" normalizeH="0" baseline="0" noProof="0" dirty="0">
                <a:ln>
                  <a:noFill/>
                </a:ln>
                <a:noFill/>
                <a:effectLst/>
                <a:uLnTx/>
                <a:uFillTx/>
                <a:latin typeface="Times New Roman" panose="02020603050405020304" pitchFamily="18" charset="0"/>
                <a:ea typeface="+mj-ea"/>
                <a:cs typeface="Times New Roman" panose="02020603050405020304" pitchFamily="18" charset="0"/>
              </a:rPr>
              <a:t>Contact Information (2 of 2)</a:t>
            </a:r>
            <a:endParaRPr lang="en-US" dirty="0">
              <a:noFill/>
            </a:endParaRPr>
          </a:p>
        </p:txBody>
      </p:sp>
      <p:pic>
        <p:nvPicPr>
          <p:cNvPr id="5" name="Picture 4" descr="Screenshot of the Louisiana Office of Community Development Local Government Assistance Facebook page showing a construction site with workers building a concrete structure."/>
          <p:cNvPicPr>
            <a:picLocks noChangeAspect="1"/>
          </p:cNvPicPr>
          <p:nvPr/>
        </p:nvPicPr>
        <p:blipFill>
          <a:blip r:embed="rId3"/>
          <a:stretch>
            <a:fillRect/>
          </a:stretch>
        </p:blipFill>
        <p:spPr>
          <a:xfrm>
            <a:off x="1349366" y="192842"/>
            <a:ext cx="9596008" cy="5568189"/>
          </a:xfrm>
          <a:prstGeom prst="rect">
            <a:avLst/>
          </a:prstGeom>
        </p:spPr>
      </p:pic>
      <p:sp>
        <p:nvSpPr>
          <p:cNvPr id="14" name="Content Placeholder 13">
            <a:extLst>
              <a:ext uri="{FF2B5EF4-FFF2-40B4-BE49-F238E27FC236}">
                <a16:creationId xmlns:a16="http://schemas.microsoft.com/office/drawing/2014/main" id="{BC5CF608-5378-3292-A2FB-69BA853591EB}"/>
              </a:ext>
            </a:extLst>
          </p:cNvPr>
          <p:cNvSpPr>
            <a:spLocks noGrp="1"/>
          </p:cNvSpPr>
          <p:nvPr>
            <p:ph sz="quarter" idx="13"/>
          </p:nvPr>
        </p:nvSpPr>
        <p:spPr>
          <a:xfrm>
            <a:off x="1674689" y="6056616"/>
            <a:ext cx="8772331" cy="529318"/>
          </a:xfrm>
        </p:spPr>
        <p:txBody>
          <a:bodyPr/>
          <a:lstStyle/>
          <a:p>
            <a:pPr marL="0" lvl="0" indent="0">
              <a:lnSpc>
                <a:spcPct val="100000"/>
              </a:lnSpc>
              <a:spcBef>
                <a:spcPts val="0"/>
              </a:spcBef>
              <a:buNone/>
            </a:pPr>
            <a:r>
              <a:rPr lang="en-US" sz="1800" dirty="0">
                <a:solidFill>
                  <a:prstClr val="black"/>
                </a:solidFill>
                <a:latin typeface="Times New Roman" panose="02020603050405020304" pitchFamily="18" charset="0"/>
                <a:cs typeface="Times New Roman" panose="02020603050405020304" pitchFamily="18" charset="0"/>
              </a:rPr>
              <a:t>Follow us on Facebook to receive reminders and notifications about programs!</a:t>
            </a:r>
          </a:p>
        </p:txBody>
      </p:sp>
    </p:spTree>
    <p:extLst>
      <p:ext uri="{BB962C8B-B14F-4D97-AF65-F5344CB8AC3E}">
        <p14:creationId xmlns:p14="http://schemas.microsoft.com/office/powerpoint/2010/main" val="131771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2E1036-53F0-3DC5-915F-C3F74E908B15}"/>
              </a:ext>
            </a:extLst>
          </p:cNvPr>
          <p:cNvSpPr>
            <a:spLocks noGrp="1"/>
          </p:cNvSpPr>
          <p:nvPr>
            <p:ph type="title"/>
          </p:nvPr>
        </p:nvSpPr>
        <p:spPr>
          <a:xfrm>
            <a:off x="4110830" y="2938754"/>
            <a:ext cx="3932237" cy="699796"/>
          </a:xfrm>
        </p:spPr>
        <p:txBody>
          <a:bodyPr>
            <a:noAutofit/>
          </a:bodyPr>
          <a:lstStyle/>
          <a:p>
            <a:pPr algn="ctr"/>
            <a:r>
              <a:rPr lang="en-US" sz="4800" b="1" dirty="0">
                <a:noFill/>
              </a:rPr>
              <a:t>THANK YOU!</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52762" y="1714500"/>
            <a:ext cx="6086475" cy="3429000"/>
          </a:xfrm>
          <a:prstGeom prst="rect">
            <a:avLst/>
          </a:prstGeom>
        </p:spPr>
      </p:pic>
    </p:spTree>
    <p:extLst>
      <p:ext uri="{BB962C8B-B14F-4D97-AF65-F5344CB8AC3E}">
        <p14:creationId xmlns:p14="http://schemas.microsoft.com/office/powerpoint/2010/main" val="352810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982085-5748-0492-9259-B3621562AD3E}"/>
              </a:ext>
            </a:extLst>
          </p:cNvPr>
          <p:cNvSpPr>
            <a:spLocks noGrp="1"/>
          </p:cNvSpPr>
          <p:nvPr>
            <p:ph type="title"/>
          </p:nvPr>
        </p:nvSpPr>
        <p:spPr>
          <a:xfrm>
            <a:off x="652958" y="510222"/>
            <a:ext cx="11009014" cy="908215"/>
          </a:xfrm>
        </p:spPr>
        <p:txBody>
          <a:bodyPr>
            <a:normAutofit/>
          </a:bodyPr>
          <a:lstStyle/>
          <a:p>
            <a:pPr lvl="0">
              <a:spcBef>
                <a:spcPts val="1000"/>
              </a:spcBef>
            </a:pPr>
            <a:r>
              <a:rPr lang="en-US" dirty="0">
                <a:solidFill>
                  <a:srgbClr val="002060"/>
                </a:solidFill>
                <a:latin typeface="Times New Roman" panose="02020603050405020304" pitchFamily="18" charset="0"/>
                <a:ea typeface="+mn-ea"/>
                <a:cs typeface="Times New Roman" panose="02020603050405020304" pitchFamily="18" charset="0"/>
              </a:rPr>
              <a:t>GENERAL PRESENTATION INFORMATION</a:t>
            </a:r>
            <a:endParaRPr lang="en-US" dirty="0"/>
          </a:p>
        </p:txBody>
      </p:sp>
      <p:pic>
        <p:nvPicPr>
          <p:cNvPr id="3" name="Picture 2" descr="Illustration showing multiple hands using different digital devices including a laptop, tablet, and smartphones."/>
          <p:cNvPicPr>
            <a:picLocks noChangeAspect="1"/>
          </p:cNvPicPr>
          <p:nvPr/>
        </p:nvPicPr>
        <p:blipFill>
          <a:blip r:embed="rId3"/>
          <a:stretch>
            <a:fillRect/>
          </a:stretch>
        </p:blipFill>
        <p:spPr>
          <a:xfrm>
            <a:off x="4054403" y="1821909"/>
            <a:ext cx="4348419" cy="2426738"/>
          </a:xfrm>
          <a:prstGeom prst="rect">
            <a:avLst/>
          </a:prstGeom>
        </p:spPr>
      </p:pic>
      <p:sp>
        <p:nvSpPr>
          <p:cNvPr id="12" name="Content Placeholder 11">
            <a:extLst>
              <a:ext uri="{FF2B5EF4-FFF2-40B4-BE49-F238E27FC236}">
                <a16:creationId xmlns:a16="http://schemas.microsoft.com/office/drawing/2014/main" id="{347486C5-2F10-A013-0764-54A2EA888129}"/>
              </a:ext>
            </a:extLst>
          </p:cNvPr>
          <p:cNvSpPr>
            <a:spLocks noGrp="1"/>
          </p:cNvSpPr>
          <p:nvPr>
            <p:ph sz="half" idx="1"/>
          </p:nvPr>
        </p:nvSpPr>
        <p:spPr>
          <a:xfrm>
            <a:off x="2304043" y="4701757"/>
            <a:ext cx="7849137" cy="1276794"/>
          </a:xfrm>
        </p:spPr>
        <p:txBody>
          <a:bodyPr>
            <a:normAutofit/>
          </a:bodyPr>
          <a:lstStyle/>
          <a:p>
            <a:pPr marL="0" lvl="0" indent="0" algn="ctr">
              <a:lnSpc>
                <a:spcPct val="100000"/>
              </a:lnSpc>
              <a:spcBef>
                <a:spcPts val="0"/>
              </a:spcBef>
              <a:spcAft>
                <a:spcPts val="2900"/>
              </a:spcAft>
              <a:buNone/>
            </a:pPr>
            <a:r>
              <a:rPr lang="en-US" sz="2400" dirty="0">
                <a:solidFill>
                  <a:prstClr val="black"/>
                </a:solidFill>
                <a:latin typeface="Times New Roman" panose="02020603050405020304" pitchFamily="18" charset="0"/>
                <a:cs typeface="Times New Roman" panose="02020603050405020304" pitchFamily="18" charset="0"/>
              </a:rPr>
              <a:t>Webinar is being recorded and will be posted on our website.</a:t>
            </a:r>
          </a:p>
          <a:p>
            <a:pPr marL="0" lvl="0" indent="0" algn="ctr">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Questions can be entered into the Chat.</a:t>
            </a:r>
          </a:p>
        </p:txBody>
      </p:sp>
    </p:spTree>
    <p:extLst>
      <p:ext uri="{BB962C8B-B14F-4D97-AF65-F5344CB8AC3E}">
        <p14:creationId xmlns:p14="http://schemas.microsoft.com/office/powerpoint/2010/main" val="59750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940" y="365125"/>
            <a:ext cx="5925830" cy="1133797"/>
          </a:xfrm>
        </p:spPr>
        <p:txBody>
          <a:bodyPr/>
          <a:lstStyle/>
          <a:p>
            <a:pPr algn="ctr"/>
            <a:r>
              <a:rPr lang="en-US" dirty="0">
                <a:solidFill>
                  <a:srgbClr val="002060"/>
                </a:solidFill>
                <a:latin typeface="Times New Roman" panose="02020603050405020304" pitchFamily="18" charset="0"/>
                <a:cs typeface="Times New Roman" panose="02020603050405020304" pitchFamily="18" charset="0"/>
              </a:rPr>
              <a:t>IMPORTANT DATES</a:t>
            </a:r>
          </a:p>
        </p:txBody>
      </p:sp>
      <p:sp>
        <p:nvSpPr>
          <p:cNvPr id="3" name="Content Placeholder 2"/>
          <p:cNvSpPr>
            <a:spLocks noGrp="1"/>
          </p:cNvSpPr>
          <p:nvPr>
            <p:ph idx="1"/>
          </p:nvPr>
        </p:nvSpPr>
        <p:spPr>
          <a:xfrm>
            <a:off x="838200" y="1949965"/>
            <a:ext cx="6285271" cy="4074658"/>
          </a:xfrm>
        </p:spPr>
        <p:txBody>
          <a:bodyPr>
            <a:normAutofit fontScale="92500"/>
          </a:bodyPr>
          <a:lstStyle/>
          <a:p>
            <a:r>
              <a:rPr lang="en-US" dirty="0">
                <a:latin typeface="Times New Roman" panose="02020603050405020304" pitchFamily="18" charset="0"/>
                <a:cs typeface="Times New Roman" panose="02020603050405020304" pitchFamily="18" charset="0"/>
              </a:rPr>
              <a:t>July 1, 2024 –</a:t>
            </a:r>
            <a:r>
              <a:rPr lang="en-US" kern="0" spc="58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Grantees received notification of the changes to the payment process.</a:t>
            </a:r>
          </a:p>
          <a:p>
            <a:r>
              <a:rPr lang="en-US" dirty="0">
                <a:latin typeface="Times New Roman" panose="02020603050405020304" pitchFamily="18" charset="0"/>
                <a:cs typeface="Times New Roman" panose="02020603050405020304" pitchFamily="18" charset="0"/>
              </a:rPr>
              <a:t>July 8, 2024 – OCD-LGA began accepting revised Request for Payment form.</a:t>
            </a:r>
          </a:p>
          <a:p>
            <a:r>
              <a:rPr lang="en-US" dirty="0">
                <a:latin typeface="Times New Roman" panose="02020603050405020304" pitchFamily="18" charset="0"/>
                <a:cs typeface="Times New Roman" panose="02020603050405020304" pitchFamily="18" charset="0"/>
              </a:rPr>
              <a:t>July 31, 2024 – Last day OCD-LGA will accept old Request for Payment form.</a:t>
            </a:r>
          </a:p>
          <a:p>
            <a:r>
              <a:rPr lang="en-US" dirty="0">
                <a:latin typeface="Times New Roman" panose="02020603050405020304" pitchFamily="18" charset="0"/>
                <a:cs typeface="Times New Roman" panose="02020603050405020304" pitchFamily="18" charset="0"/>
              </a:rPr>
              <a:t>August 31, 2024 – Last day OCD-LGA will accept Requests for Payment by mail.</a:t>
            </a:r>
          </a:p>
        </p:txBody>
      </p:sp>
      <p:pic>
        <p:nvPicPr>
          <p:cNvPr id="5" name="Picture 4" descr="Close-up of a calendar page with a note reading “Put this on your calendar!” placed across the dates."/>
          <p:cNvPicPr>
            <a:picLocks noChangeAspect="1"/>
          </p:cNvPicPr>
          <p:nvPr/>
        </p:nvPicPr>
        <p:blipFill>
          <a:blip r:embed="rId3"/>
          <a:stretch>
            <a:fillRect/>
          </a:stretch>
        </p:blipFill>
        <p:spPr>
          <a:xfrm>
            <a:off x="7546653" y="2473465"/>
            <a:ext cx="3621483" cy="2415527"/>
          </a:xfrm>
          <a:prstGeom prst="rect">
            <a:avLst/>
          </a:prstGeom>
        </p:spPr>
      </p:pic>
    </p:spTree>
    <p:extLst>
      <p:ext uri="{BB962C8B-B14F-4D97-AF65-F5344CB8AC3E}">
        <p14:creationId xmlns:p14="http://schemas.microsoft.com/office/powerpoint/2010/main" val="56929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044" y="192052"/>
            <a:ext cx="6393897" cy="993301"/>
          </a:xfrm>
        </p:spPr>
        <p:txBody>
          <a:bodyPr>
            <a:normAutofit/>
          </a:bodyPr>
          <a:lstStyle/>
          <a:p>
            <a:pPr algn="ctr"/>
            <a:r>
              <a:rPr lang="en-US" dirty="0">
                <a:solidFill>
                  <a:srgbClr val="002060"/>
                </a:solidFill>
                <a:latin typeface="Times New Roman" panose="02020603050405020304" pitchFamily="18" charset="0"/>
                <a:cs typeface="Times New Roman" panose="02020603050405020304" pitchFamily="18" charset="0"/>
              </a:rPr>
              <a:t>ELIGIBLE ACTIVITIES</a:t>
            </a:r>
          </a:p>
        </p:txBody>
      </p:sp>
      <p:sp>
        <p:nvSpPr>
          <p:cNvPr id="3" name="Content Placeholder 2"/>
          <p:cNvSpPr>
            <a:spLocks noGrp="1"/>
          </p:cNvSpPr>
          <p:nvPr>
            <p:ph idx="1"/>
          </p:nvPr>
        </p:nvSpPr>
        <p:spPr>
          <a:xfrm>
            <a:off x="228464" y="1183719"/>
            <a:ext cx="10933612" cy="993301"/>
          </a:xfrm>
        </p:spPr>
        <p:txBody>
          <a:bodyPr>
            <a:normAutofit/>
          </a:bodyPr>
          <a:lstStyle/>
          <a:p>
            <a:pPr marL="0" indent="0">
              <a:buNone/>
            </a:pPr>
            <a:r>
              <a:rPr lang="en-US" sz="2600" dirty="0">
                <a:latin typeface="Times New Roman" panose="02020603050405020304" pitchFamily="18" charset="0"/>
                <a:cs typeface="Times New Roman" panose="02020603050405020304" pitchFamily="18" charset="0"/>
              </a:rPr>
              <a:t>The “Authorization to Incur Costs, Application Revisions, and Grant Agreement Transmittal” letter included the activities that are funded in your grant.</a:t>
            </a:r>
          </a:p>
        </p:txBody>
      </p:sp>
      <p:pic>
        <p:nvPicPr>
          <p:cNvPr id="4" name="Picture 3" descr="Street view of a row of single-story houses with parked vehicles and trash bins along the roadside."/>
          <p:cNvPicPr>
            <a:picLocks noChangeAspect="1"/>
          </p:cNvPicPr>
          <p:nvPr/>
        </p:nvPicPr>
        <p:blipFill>
          <a:blip r:embed="rId3"/>
          <a:stretch>
            <a:fillRect/>
          </a:stretch>
        </p:blipFill>
        <p:spPr>
          <a:xfrm>
            <a:off x="865866" y="2365918"/>
            <a:ext cx="3438790" cy="2290763"/>
          </a:xfrm>
          <a:prstGeom prst="rect">
            <a:avLst/>
          </a:prstGeom>
        </p:spPr>
      </p:pic>
      <p:pic>
        <p:nvPicPr>
          <p:cNvPr id="7" name="Picture 6" descr="Screenshot showing LCDBG funds allocation for construction, rehabilitation, and the total amount."/>
          <p:cNvPicPr>
            <a:picLocks noChangeAspect="1"/>
          </p:cNvPicPr>
          <p:nvPr/>
        </p:nvPicPr>
        <p:blipFill>
          <a:blip r:embed="rId4"/>
          <a:stretch>
            <a:fillRect/>
          </a:stretch>
        </p:blipFill>
        <p:spPr>
          <a:xfrm>
            <a:off x="4738749" y="2963335"/>
            <a:ext cx="6464862" cy="1095927"/>
          </a:xfrm>
          <a:prstGeom prst="rect">
            <a:avLst/>
          </a:prstGeom>
        </p:spPr>
      </p:pic>
      <p:sp>
        <p:nvSpPr>
          <p:cNvPr id="12" name="Content Placeholder 11">
            <a:extLst>
              <a:ext uri="{FF2B5EF4-FFF2-40B4-BE49-F238E27FC236}">
                <a16:creationId xmlns:a16="http://schemas.microsoft.com/office/drawing/2014/main" id="{1C5E10E6-4652-B7E4-B7EA-728B9A81C211}"/>
              </a:ext>
            </a:extLst>
          </p:cNvPr>
          <p:cNvSpPr>
            <a:spLocks noGrp="1"/>
          </p:cNvSpPr>
          <p:nvPr>
            <p:ph idx="13"/>
          </p:nvPr>
        </p:nvSpPr>
        <p:spPr>
          <a:xfrm>
            <a:off x="231574" y="4979403"/>
            <a:ext cx="11539440" cy="1325564"/>
          </a:xfrm>
        </p:spPr>
        <p:txBody>
          <a:bodyPr>
            <a:normAutofit/>
          </a:bodyPr>
          <a:lstStyle/>
          <a:p>
            <a:pPr lvl="0"/>
            <a:r>
              <a:rPr lang="en-US" sz="2600" dirty="0">
                <a:solidFill>
                  <a:prstClr val="black"/>
                </a:solidFill>
                <a:latin typeface="Times New Roman" panose="02020603050405020304" pitchFamily="18" charset="0"/>
                <a:cs typeface="Times New Roman" panose="02020603050405020304" pitchFamily="18" charset="0"/>
              </a:rPr>
              <a:t>OCD-LGA cannot approve reimbursement for activities that are not included in the grant.</a:t>
            </a:r>
          </a:p>
          <a:p>
            <a:pPr lvl="0"/>
            <a:r>
              <a:rPr lang="en-US" sz="2600" dirty="0">
                <a:solidFill>
                  <a:prstClr val="black"/>
                </a:solidFill>
                <a:latin typeface="Times New Roman" panose="02020603050405020304" pitchFamily="18" charset="0"/>
                <a:cs typeface="Times New Roman" panose="02020603050405020304" pitchFamily="18" charset="0"/>
              </a:rPr>
              <a:t>Any penalties incurred or budget changes made will alter what is listed in the letter.</a:t>
            </a:r>
          </a:p>
        </p:txBody>
      </p:sp>
    </p:spTree>
    <p:extLst>
      <p:ext uri="{BB962C8B-B14F-4D97-AF65-F5344CB8AC3E}">
        <p14:creationId xmlns:p14="http://schemas.microsoft.com/office/powerpoint/2010/main" val="51781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589624-0BAA-B4DC-E10E-D5C10DB1A780}"/>
              </a:ext>
            </a:extLst>
          </p:cNvPr>
          <p:cNvSpPr>
            <a:spLocks noGrp="1"/>
          </p:cNvSpPr>
          <p:nvPr>
            <p:ph type="title"/>
          </p:nvPr>
        </p:nvSpPr>
        <p:spPr>
          <a:xfrm>
            <a:off x="301043" y="1952224"/>
            <a:ext cx="3577046" cy="798015"/>
          </a:xfrm>
        </p:spPr>
        <p:txBody>
          <a:bodyPr/>
          <a:lstStyle/>
          <a:p>
            <a:pPr lvl="0">
              <a:lnSpc>
                <a:spcPct val="100000"/>
              </a:lnSpc>
              <a:spcBef>
                <a:spcPts val="0"/>
              </a:spcBef>
            </a:pPr>
            <a:r>
              <a:rPr lang="en-US" sz="3200" dirty="0">
                <a:solidFill>
                  <a:srgbClr val="002060"/>
                </a:solidFill>
                <a:latin typeface="Times New Roman" panose="02020603050405020304" pitchFamily="18" charset="0"/>
                <a:ea typeface="+mn-ea"/>
                <a:cs typeface="Times New Roman" panose="02020603050405020304" pitchFamily="18" charset="0"/>
              </a:rPr>
              <a:t>Updated RFP form.</a:t>
            </a:r>
            <a:endParaRPr lang="en-US" dirty="0"/>
          </a:p>
        </p:txBody>
      </p:sp>
      <p:pic>
        <p:nvPicPr>
          <p:cNvPr id="2" name="Picture 1" descr="Form titled “Louisiana CDBG/CDBG-CV Request for Payment (RFP)” showing fields for contractor details, contract information, requested funds by activity, certification, and approval sections."/>
          <p:cNvPicPr>
            <a:picLocks noChangeAspect="1"/>
          </p:cNvPicPr>
          <p:nvPr/>
        </p:nvPicPr>
        <p:blipFill>
          <a:blip r:embed="rId3"/>
          <a:stretch>
            <a:fillRect/>
          </a:stretch>
        </p:blipFill>
        <p:spPr>
          <a:xfrm>
            <a:off x="3746869" y="126749"/>
            <a:ext cx="5259271" cy="6590921"/>
          </a:xfrm>
          <a:prstGeom prst="rect">
            <a:avLst/>
          </a:prstGeom>
        </p:spPr>
      </p:pic>
    </p:spTree>
    <p:extLst>
      <p:ext uri="{BB962C8B-B14F-4D97-AF65-F5344CB8AC3E}">
        <p14:creationId xmlns:p14="http://schemas.microsoft.com/office/powerpoint/2010/main" val="107077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DBD0DB-CF36-3B52-461D-2A8600F10F69}"/>
              </a:ext>
            </a:extLst>
          </p:cNvPr>
          <p:cNvSpPr>
            <a:spLocks noGrp="1"/>
          </p:cNvSpPr>
          <p:nvPr>
            <p:ph type="title"/>
          </p:nvPr>
        </p:nvSpPr>
        <p:spPr>
          <a:xfrm>
            <a:off x="304800" y="1921380"/>
            <a:ext cx="3383280" cy="1325563"/>
          </a:xfrm>
        </p:spPr>
        <p:txBody>
          <a:bodyPr/>
          <a:lstStyle/>
          <a:p>
            <a:pPr lvl="0">
              <a:lnSpc>
                <a:spcPct val="100000"/>
              </a:lnSpc>
              <a:spcBef>
                <a:spcPts val="0"/>
              </a:spcBef>
            </a:pPr>
            <a:r>
              <a:rPr lang="en-US" sz="3200" dirty="0">
                <a:solidFill>
                  <a:srgbClr val="002060"/>
                </a:solidFill>
                <a:latin typeface="Times New Roman" panose="02020603050405020304" pitchFamily="18" charset="0"/>
                <a:ea typeface="+mn-ea"/>
                <a:cs typeface="Times New Roman" panose="02020603050405020304" pitchFamily="18" charset="0"/>
              </a:rPr>
              <a:t>Instructions for updated RFP form.</a:t>
            </a:r>
            <a:endParaRPr lang="en-US" dirty="0"/>
          </a:p>
        </p:txBody>
      </p:sp>
      <p:pic>
        <p:nvPicPr>
          <p:cNvPr id="3" name="Picture 2" descr="Screenshot of instructions for a Request for Payment form listing fields A–G and 1A–4 with guidance for entering applicant details, contract information, fiscal year amounts, and authorization signature."/>
          <p:cNvPicPr>
            <a:picLocks noChangeAspect="1"/>
          </p:cNvPicPr>
          <p:nvPr/>
        </p:nvPicPr>
        <p:blipFill>
          <a:blip r:embed="rId3"/>
          <a:stretch>
            <a:fillRect/>
          </a:stretch>
        </p:blipFill>
        <p:spPr>
          <a:xfrm>
            <a:off x="3862462" y="144854"/>
            <a:ext cx="4975510" cy="6518495"/>
          </a:xfrm>
          <a:prstGeom prst="rect">
            <a:avLst/>
          </a:prstGeom>
        </p:spPr>
      </p:pic>
    </p:spTree>
    <p:extLst>
      <p:ext uri="{BB962C8B-B14F-4D97-AF65-F5344CB8AC3E}">
        <p14:creationId xmlns:p14="http://schemas.microsoft.com/office/powerpoint/2010/main" val="428194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C24DC9-F3B2-2DA5-03AC-89BEC2448190}"/>
              </a:ext>
            </a:extLst>
          </p:cNvPr>
          <p:cNvSpPr>
            <a:spLocks noGrp="1"/>
          </p:cNvSpPr>
          <p:nvPr>
            <p:ph type="title"/>
          </p:nvPr>
        </p:nvSpPr>
        <p:spPr>
          <a:xfrm>
            <a:off x="310896" y="1828857"/>
            <a:ext cx="3613404" cy="2482578"/>
          </a:xfrm>
        </p:spPr>
        <p:txBody>
          <a:bodyPr>
            <a:normAutofit/>
          </a:bodyPr>
          <a:lstStyle/>
          <a:p>
            <a:pPr lvl="0">
              <a:lnSpc>
                <a:spcPct val="100000"/>
              </a:lnSpc>
              <a:spcBef>
                <a:spcPts val="0"/>
              </a:spcBef>
            </a:pPr>
            <a:r>
              <a:rPr lang="en-US" sz="3200" dirty="0">
                <a:solidFill>
                  <a:srgbClr val="002060"/>
                </a:solidFill>
                <a:latin typeface="Times New Roman" panose="02020603050405020304" pitchFamily="18" charset="0"/>
                <a:ea typeface="+mn-ea"/>
                <a:cs typeface="Times New Roman" panose="02020603050405020304" pitchFamily="18" charset="0"/>
              </a:rPr>
              <a:t>Checklist used by OCD-LGA Staff to review RFPs for processing.</a:t>
            </a:r>
            <a:endParaRPr lang="en-US" dirty="0"/>
          </a:p>
        </p:txBody>
      </p:sp>
      <p:pic>
        <p:nvPicPr>
          <p:cNvPr id="3" name="Picture 2" descr="Screenshot of an RFP Processing Checklist form with sections for RFP details, general review questions, funding source, frequency, signatures, vendor invoices, GUMBO, invoice tracker, and reviewed by fields with dropdowns and checkboxes."/>
          <p:cNvPicPr>
            <a:picLocks noChangeAspect="1"/>
          </p:cNvPicPr>
          <p:nvPr/>
        </p:nvPicPr>
        <p:blipFill>
          <a:blip r:embed="rId3"/>
          <a:stretch>
            <a:fillRect/>
          </a:stretch>
        </p:blipFill>
        <p:spPr>
          <a:xfrm>
            <a:off x="4468368" y="21271"/>
            <a:ext cx="4157472" cy="6836730"/>
          </a:xfrm>
          <a:prstGeom prst="rect">
            <a:avLst/>
          </a:prstGeom>
        </p:spPr>
      </p:pic>
    </p:spTree>
    <p:extLst>
      <p:ext uri="{BB962C8B-B14F-4D97-AF65-F5344CB8AC3E}">
        <p14:creationId xmlns:p14="http://schemas.microsoft.com/office/powerpoint/2010/main" val="39518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97" y="97652"/>
            <a:ext cx="10909426" cy="1295639"/>
          </a:xfrm>
        </p:spPr>
        <p:txBody>
          <a:bodyPr>
            <a:noAutofit/>
          </a:bodyPr>
          <a:lstStyle/>
          <a:p>
            <a:pPr algn="ctr"/>
            <a:r>
              <a:rPr lang="en-US" dirty="0">
                <a:solidFill>
                  <a:srgbClr val="002060"/>
                </a:solidFill>
                <a:latin typeface="Times New Roman" panose="02020603050405020304" pitchFamily="18" charset="0"/>
                <a:cs typeface="Times New Roman" panose="02020603050405020304" pitchFamily="18" charset="0"/>
              </a:rPr>
              <a:t>NEW REQUEST FOR PAYMENT PROCESS (1 of 2)</a:t>
            </a:r>
          </a:p>
        </p:txBody>
      </p:sp>
      <p:sp>
        <p:nvSpPr>
          <p:cNvPr id="3" name="Content Placeholder 2"/>
          <p:cNvSpPr>
            <a:spLocks noGrp="1"/>
          </p:cNvSpPr>
          <p:nvPr>
            <p:ph sz="half" idx="1"/>
          </p:nvPr>
        </p:nvSpPr>
        <p:spPr>
          <a:xfrm>
            <a:off x="642797" y="1350614"/>
            <a:ext cx="10909426" cy="5450185"/>
          </a:xfrm>
        </p:spPr>
        <p:txBody>
          <a:bodyPr>
            <a:normAutofit fontScale="92500" lnSpcReduction="10000"/>
          </a:bodyPr>
          <a:lstStyle/>
          <a:p>
            <a:pPr lvl="0"/>
            <a:r>
              <a:rPr lang="en-US" dirty="0">
                <a:latin typeface="Times New Roman" panose="02020603050405020304" pitchFamily="18" charset="0"/>
                <a:cs typeface="Times New Roman" panose="02020603050405020304" pitchFamily="18" charset="0"/>
              </a:rPr>
              <a:t>The preferred method for receiving Request for Payment (RFP) forms is email. </a:t>
            </a:r>
          </a:p>
          <a:p>
            <a:pPr lvl="0"/>
            <a:r>
              <a:rPr lang="en-US" dirty="0">
                <a:latin typeface="Times New Roman" panose="02020603050405020304" pitchFamily="18" charset="0"/>
                <a:cs typeface="Times New Roman" panose="02020603050405020304" pitchFamily="18" charset="0"/>
              </a:rPr>
              <a:t>Each RFP must be emailed to the following to ensure timely processing: 1) </a:t>
            </a:r>
            <a:r>
              <a:rPr lang="en-US" b="1" dirty="0">
                <a:latin typeface="Times New Roman" panose="02020603050405020304" pitchFamily="18" charset="0"/>
                <a:cs typeface="Times New Roman" panose="02020603050405020304" pitchFamily="18" charset="0"/>
              </a:rPr>
              <a:t>your grant representative</a:t>
            </a:r>
            <a:r>
              <a:rPr lang="en-US" dirty="0">
                <a:latin typeface="Times New Roman" panose="02020603050405020304" pitchFamily="18" charset="0"/>
                <a:cs typeface="Times New Roman" panose="02020603050405020304" pitchFamily="18" charset="0"/>
              </a:rPr>
              <a:t>; 2) </a:t>
            </a:r>
            <a:r>
              <a:rPr lang="en-US" u="sng" dirty="0">
                <a:latin typeface="Times New Roman" panose="02020603050405020304" pitchFamily="18" charset="0"/>
                <a:cs typeface="Times New Roman" panose="02020603050405020304" pitchFamily="18" charset="0"/>
                <a:hlinkClick r:id="rId2"/>
              </a:rPr>
              <a:t>kayla.cole@la.gov</a:t>
            </a:r>
            <a:r>
              <a:rPr lang="en-US" dirty="0">
                <a:latin typeface="Times New Roman" panose="02020603050405020304" pitchFamily="18" charset="0"/>
                <a:cs typeface="Times New Roman" panose="02020603050405020304" pitchFamily="18" charset="0"/>
              </a:rPr>
              <a:t>; 3) </a:t>
            </a:r>
            <a:r>
              <a:rPr lang="en-US" u="sng" dirty="0">
                <a:latin typeface="Times New Roman" panose="02020603050405020304" pitchFamily="18" charset="0"/>
                <a:cs typeface="Times New Roman" panose="02020603050405020304" pitchFamily="18" charset="0"/>
                <a:hlinkClick r:id="rId3"/>
              </a:rPr>
              <a:t>denease.mcgee2@la.gov</a:t>
            </a:r>
            <a:r>
              <a:rPr lang="en-US" dirty="0">
                <a:latin typeface="Times New Roman" panose="02020603050405020304" pitchFamily="18" charset="0"/>
                <a:cs typeface="Times New Roman" panose="02020603050405020304" pitchFamily="18" charset="0"/>
              </a:rPr>
              <a:t>; and 4) </a:t>
            </a:r>
            <a:r>
              <a:rPr lang="en-US" u="sng" dirty="0">
                <a:latin typeface="Times New Roman" panose="02020603050405020304" pitchFamily="18" charset="0"/>
                <a:cs typeface="Times New Roman" panose="02020603050405020304" pitchFamily="18" charset="0"/>
                <a:hlinkClick r:id="rId4"/>
              </a:rPr>
              <a:t>janelle.dickey@la.gov</a:t>
            </a:r>
            <a:r>
              <a:rPr lang="en-US"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Each RFP form must be signed by one of the persons identified on the approved Financial Management Questionnaire (FMQ) form.</a:t>
            </a:r>
          </a:p>
          <a:p>
            <a:pPr lvl="0"/>
            <a:r>
              <a:rPr lang="en-US" dirty="0">
                <a:latin typeface="Times New Roman" panose="02020603050405020304" pitchFamily="18" charset="0"/>
                <a:cs typeface="Times New Roman" panose="02020603050405020304" pitchFamily="18" charset="0"/>
              </a:rPr>
              <a:t>OCD-LGA will no longer require the Authorized Signature Form or use this form when processing RFPs. </a:t>
            </a:r>
          </a:p>
          <a:p>
            <a:pPr lvl="0"/>
            <a:r>
              <a:rPr lang="en-US" dirty="0">
                <a:latin typeface="Times New Roman" panose="02020603050405020304" pitchFamily="18" charset="0"/>
                <a:cs typeface="Times New Roman" panose="02020603050405020304" pitchFamily="18" charset="0"/>
              </a:rPr>
              <a:t>Approved invoices must be included with the RFP form.</a:t>
            </a:r>
          </a:p>
          <a:p>
            <a:r>
              <a:rPr lang="en-US" dirty="0">
                <a:latin typeface="Times New Roman" panose="02020603050405020304" pitchFamily="18" charset="0"/>
                <a:cs typeface="Times New Roman" panose="02020603050405020304" pitchFamily="18" charset="0"/>
              </a:rPr>
              <a:t>The RFP form should by signed digitally if at all possible. </a:t>
            </a:r>
            <a:r>
              <a:rPr lang="en-US" i="1" dirty="0">
                <a:latin typeface="Times New Roman" panose="02020603050405020304" pitchFamily="18" charset="0"/>
                <a:cs typeface="Times New Roman" panose="02020603050405020304" pitchFamily="18" charset="0"/>
              </a:rPr>
              <a:t>Please note, Adobe Reader is available for free download; this will enable you to digitally sign all forms requiring a signature.</a:t>
            </a:r>
          </a:p>
          <a:p>
            <a:pPr lvl="0"/>
            <a:r>
              <a:rPr lang="en-US" dirty="0">
                <a:latin typeface="Times New Roman" panose="02020603050405020304" pitchFamily="18" charset="0"/>
                <a:cs typeface="Times New Roman" panose="02020603050405020304" pitchFamily="18" charset="0"/>
              </a:rPr>
              <a:t>RFPs must be emailed or delivered </a:t>
            </a:r>
            <a:r>
              <a:rPr lang="en-US" b="1" dirty="0">
                <a:latin typeface="Times New Roman" panose="02020603050405020304" pitchFamily="18" charset="0"/>
                <a:cs typeface="Times New Roman" panose="02020603050405020304" pitchFamily="18" charset="0"/>
              </a:rPr>
              <a:t>by Wednesday at 4:30 PM</a:t>
            </a:r>
            <a:r>
              <a:rPr lang="en-US" dirty="0">
                <a:latin typeface="Times New Roman" panose="02020603050405020304" pitchFamily="18" charset="0"/>
                <a:cs typeface="Times New Roman" panose="02020603050405020304" pitchFamily="18" charset="0"/>
              </a:rPr>
              <a:t> in order to be considered for payment the following week.</a:t>
            </a:r>
          </a:p>
        </p:txBody>
      </p:sp>
    </p:spTree>
    <p:extLst>
      <p:ext uri="{BB962C8B-B14F-4D97-AF65-F5344CB8AC3E}">
        <p14:creationId xmlns:p14="http://schemas.microsoft.com/office/powerpoint/2010/main" val="232432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65" y="131045"/>
            <a:ext cx="10629523" cy="1236849"/>
          </a:xfrm>
        </p:spPr>
        <p:txBody>
          <a:bodyPr>
            <a:noAutofit/>
          </a:bodyPr>
          <a:lstStyle/>
          <a:p>
            <a:pPr algn="ctr"/>
            <a:r>
              <a:rPr lang="en-US" dirty="0">
                <a:solidFill>
                  <a:srgbClr val="002060"/>
                </a:solidFill>
                <a:latin typeface="Times New Roman" panose="02020603050405020304" pitchFamily="18" charset="0"/>
                <a:cs typeface="Times New Roman" panose="02020603050405020304" pitchFamily="18" charset="0"/>
              </a:rPr>
              <a:t>NEW REQUEST FOR PAYMENT PROCESS (2 of 2)</a:t>
            </a:r>
            <a:endParaRPr lang="en-US" dirty="0"/>
          </a:p>
        </p:txBody>
      </p:sp>
      <p:sp>
        <p:nvSpPr>
          <p:cNvPr id="3" name="Content Placeholder 2"/>
          <p:cNvSpPr>
            <a:spLocks noGrp="1"/>
          </p:cNvSpPr>
          <p:nvPr>
            <p:ph sz="half" idx="1"/>
          </p:nvPr>
        </p:nvSpPr>
        <p:spPr>
          <a:xfrm>
            <a:off x="724277" y="1348967"/>
            <a:ext cx="10629523" cy="5151422"/>
          </a:xfrm>
        </p:spPr>
        <p:txBody>
          <a:bodyPr>
            <a:normAutofit/>
          </a:bodyPr>
          <a:lstStyle/>
          <a:p>
            <a:pPr lvl="0"/>
            <a:r>
              <a:rPr lang="en-US" sz="2600" dirty="0">
                <a:latin typeface="Times New Roman" panose="02020603050405020304" pitchFamily="18" charset="0"/>
                <a:cs typeface="Times New Roman" panose="02020603050405020304" pitchFamily="18" charset="0"/>
              </a:rPr>
              <a:t>All grantees should set up their vendor ID to accept payments through electronic funds transfer (EFT). If you have not done so already, contact the Office of Statewide Reporting and Accounting Policy (OSRAP) at _DOA‐OSRAP‐EFT@la.gov or 225‐342‐1097 for the EFT enrollment form. This form designates where the funds will be deposited. The completed form should be sent directly to OSRAP. It takes approximately 14 days to process a revision so please do this immediately. If there is any reason that you are not able to set up an ID to accept payments by EFT, please reach out to Janelle Dickey at </a:t>
            </a:r>
            <a:r>
              <a:rPr lang="en-US" sz="2600" u="sng" dirty="0">
                <a:latin typeface="Times New Roman" panose="02020603050405020304" pitchFamily="18" charset="0"/>
                <a:cs typeface="Times New Roman" panose="02020603050405020304" pitchFamily="18" charset="0"/>
                <a:hlinkClick r:id="rId2"/>
              </a:rPr>
              <a:t>janelle.dickey@la.gov</a:t>
            </a:r>
            <a:r>
              <a:rPr lang="en-US" sz="2600" dirty="0">
                <a:latin typeface="Times New Roman" panose="02020603050405020304" pitchFamily="18" charset="0"/>
                <a:cs typeface="Times New Roman" panose="02020603050405020304" pitchFamily="18" charset="0"/>
              </a:rPr>
              <a:t>.</a:t>
            </a:r>
          </a:p>
          <a:p>
            <a:pPr lvl="0"/>
            <a:r>
              <a:rPr lang="en-US" sz="2600" dirty="0">
                <a:latin typeface="Times New Roman" panose="02020603050405020304" pitchFamily="18" charset="0"/>
                <a:cs typeface="Times New Roman" panose="02020603050405020304" pitchFamily="18" charset="0"/>
              </a:rPr>
              <a:t>A separate, non-interest bearing checking account is still required, unless the grantee has received written permission from our office authorizing an alternative to this.</a:t>
            </a:r>
          </a:p>
        </p:txBody>
      </p:sp>
    </p:spTree>
    <p:extLst>
      <p:ext uri="{BB962C8B-B14F-4D97-AF65-F5344CB8AC3E}">
        <p14:creationId xmlns:p14="http://schemas.microsoft.com/office/powerpoint/2010/main" val="71591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5da2ab-49fd-454e-b99c-e83d9b1dae92">
      <Terms xmlns="http://schemas.microsoft.com/office/infopath/2007/PartnerControls"/>
    </lcf76f155ced4ddcb4097134ff3c332f>
    <TaxCatchAll xmlns="450c06dd-578a-46ef-9223-307adca599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2BCF4646A83B4EBA97929E8B2CBF84" ma:contentTypeVersion="13" ma:contentTypeDescription="Create a new document." ma:contentTypeScope="" ma:versionID="c37350c4403227b42343924c237413c8">
  <xsd:schema xmlns:xsd="http://www.w3.org/2001/XMLSchema" xmlns:xs="http://www.w3.org/2001/XMLSchema" xmlns:p="http://schemas.microsoft.com/office/2006/metadata/properties" xmlns:ns2="e35da2ab-49fd-454e-b99c-e83d9b1dae92" xmlns:ns3="450c06dd-578a-46ef-9223-307adca59921" targetNamespace="http://schemas.microsoft.com/office/2006/metadata/properties" ma:root="true" ma:fieldsID="d70bfa96f8492609e86c8064325529a9" ns2:_="" ns3:_="">
    <xsd:import namespace="e35da2ab-49fd-454e-b99c-e83d9b1dae92"/>
    <xsd:import namespace="450c06dd-578a-46ef-9223-307adca59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da2ab-49fd-454e-b99c-e83d9b1da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bef5e54-c35a-4116-9572-a382e166e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0c06dd-578a-46ef-9223-307adca599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8c64e77-811b-4476-b6eb-e5f43177b2d4}" ma:internalName="TaxCatchAll" ma:showField="CatchAllData" ma:web="450c06dd-578a-46ef-9223-307adca59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DDC099-5F8A-49AE-A2A0-20E22EED8E11}">
  <ds:schemaRefs>
    <ds:schemaRef ds:uri="d90a9632-a870-49ae-9378-225bd5c60b0a"/>
    <ds:schemaRef ds:uri="http://schemas.openxmlformats.org/package/2006/metadata/core-properties"/>
    <ds:schemaRef ds:uri="http://purl.org/dc/terms/"/>
    <ds:schemaRef ds:uri="http://www.w3.org/XML/1998/namespace"/>
    <ds:schemaRef ds:uri="http://schemas.microsoft.com/office/infopath/2007/PartnerControls"/>
    <ds:schemaRef ds:uri="0432d51d-9459-41b2-acee-fcf93e3ac757"/>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CF55EB2D-DD77-4EC9-9094-8BF8141074F7}">
  <ds:schemaRefs>
    <ds:schemaRef ds:uri="http://schemas.microsoft.com/sharepoint/v3/contenttype/forms"/>
  </ds:schemaRefs>
</ds:datastoreItem>
</file>

<file path=customXml/itemProps3.xml><?xml version="1.0" encoding="utf-8"?>
<ds:datastoreItem xmlns:ds="http://schemas.openxmlformats.org/officeDocument/2006/customXml" ds:itemID="{0139642E-6203-4C2B-B552-D73EDA7C7ACE}"/>
</file>

<file path=docProps/app.xml><?xml version="1.0" encoding="utf-8"?>
<Properties xmlns="http://schemas.openxmlformats.org/officeDocument/2006/extended-properties" xmlns:vt="http://schemas.openxmlformats.org/officeDocument/2006/docPropsVTypes">
  <TotalTime>5316</TotalTime>
  <Words>920</Words>
  <Application>Microsoft Office PowerPoint</Application>
  <PresentationFormat>Widescreen</PresentationFormat>
  <Paragraphs>77</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CDBG Program  Request for Payment Process</vt:lpstr>
      <vt:lpstr>GENERAL PRESENTATION INFORMATION</vt:lpstr>
      <vt:lpstr>IMPORTANT DATES</vt:lpstr>
      <vt:lpstr>ELIGIBLE ACTIVITIES</vt:lpstr>
      <vt:lpstr>Updated RFP form.</vt:lpstr>
      <vt:lpstr>Instructions for updated RFP form.</vt:lpstr>
      <vt:lpstr>Checklist used by OCD-LGA Staff to review RFPs for processing.</vt:lpstr>
      <vt:lpstr>NEW REQUEST FOR PAYMENT PROCESS (1 of 2)</vt:lpstr>
      <vt:lpstr>NEW REQUEST FOR PAYMENT PROCESS (2 of 2)</vt:lpstr>
      <vt:lpstr>ADDITIONAL PROGRAM REQUIREMENTS (1 of 2)</vt:lpstr>
      <vt:lpstr>Additional Program Requirements (2 of 2)</vt:lpstr>
      <vt:lpstr>RESOURCES</vt:lpstr>
      <vt:lpstr>Online Demonstration</vt:lpstr>
      <vt:lpstr>Reminders</vt:lpstr>
      <vt:lpstr>Questions</vt:lpstr>
      <vt:lpstr>Contact Information (1 of 2)</vt:lpstr>
      <vt:lpstr>Contact Information (2 of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Program Request for Payment Process</dc:title>
  <dc:creator>Traci Watts</dc:creator>
  <cp:lastModifiedBy>Priyanka Veer</cp:lastModifiedBy>
  <cp:revision>62</cp:revision>
  <cp:lastPrinted>2024-07-10T14:46:34Z</cp:lastPrinted>
  <dcterms:created xsi:type="dcterms:W3CDTF">2021-06-10T19:57:06Z</dcterms:created>
  <dcterms:modified xsi:type="dcterms:W3CDTF">2026-03-13T16:28:54Z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0x010100AF2BCF4646A83B4EBA97929E8B2CBF84</vt:lpwstr>
  </property>
  <property fmtid="{D5CDD505-2E9C-101B-9397-08002B2CF9AE}" pid="3" name="MediaServiceImageTags">
    <vt:lpwstr/>
  </property>
</Properties>
</file>